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79" r:id="rId4"/>
    <p:sldId id="280" r:id="rId5"/>
    <p:sldId id="281" r:id="rId6"/>
    <p:sldId id="282" r:id="rId7"/>
    <p:sldId id="266" r:id="rId8"/>
    <p:sldId id="272" r:id="rId9"/>
    <p:sldId id="276" r:id="rId10"/>
    <p:sldId id="2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9" d="100"/>
          <a:sy n="59" d="100"/>
        </p:scale>
        <p:origin x="96"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39BE0-97A4-18AA-8BEF-B35DC9591C3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5D7AACD-0F81-72B8-D3AD-E4BD7199A8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1F75FED-0BE2-2DE5-FF92-A6D21F9C007D}"/>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5" name="Footer Placeholder 4">
            <a:extLst>
              <a:ext uri="{FF2B5EF4-FFF2-40B4-BE49-F238E27FC236}">
                <a16:creationId xmlns:a16="http://schemas.microsoft.com/office/drawing/2014/main" id="{15218E19-A02B-1892-3311-C43A6D1F46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C382F4-4C05-4657-8DE3-F78B5DD0420F}"/>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4053971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BC6B6-D72D-8C96-9C55-D46F08D1D63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7E533FC-D96F-3EC9-88F1-0F4D8E7E015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7185682-0E0C-F388-3B0D-22BA4E4B3657}"/>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5" name="Footer Placeholder 4">
            <a:extLst>
              <a:ext uri="{FF2B5EF4-FFF2-40B4-BE49-F238E27FC236}">
                <a16:creationId xmlns:a16="http://schemas.microsoft.com/office/drawing/2014/main" id="{8E669AA9-F5D7-F9E1-68EA-5D740F7FCB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66FDFA-05CB-B1CB-2FEC-087BA6565F90}"/>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1725530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DC3F5-6FE4-9A9E-00E6-B413CC3629B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15F2F22-ED42-4370-086A-CD1694CFEE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A22CFE7-7744-AD39-EEEB-14B3CCFA71A9}"/>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5" name="Footer Placeholder 4">
            <a:extLst>
              <a:ext uri="{FF2B5EF4-FFF2-40B4-BE49-F238E27FC236}">
                <a16:creationId xmlns:a16="http://schemas.microsoft.com/office/drawing/2014/main" id="{E7D0CB7D-D4A2-9070-A576-0DD5DE93BC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BBDC2E-8F55-EE21-528E-C2EED6DF4511}"/>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97103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85A49-8AF0-8988-FCB2-7C53FE7956A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49BA569-8F96-AC71-DEC7-C33A2A4249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9CFED44-EBAF-7EA2-A263-ACB7B5E7F9C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4CF42D2-0F8D-9C6A-E547-A272E55BD094}"/>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6" name="Footer Placeholder 5">
            <a:extLst>
              <a:ext uri="{FF2B5EF4-FFF2-40B4-BE49-F238E27FC236}">
                <a16:creationId xmlns:a16="http://schemas.microsoft.com/office/drawing/2014/main" id="{C7AA3450-5BD1-DDAF-18B4-8214B004FC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75AA9E-B316-B610-200F-9120E53092C4}"/>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2610652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57AA-E761-9279-3FC3-1FB75E05CB0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6EEBE97-DC0C-F03A-89B1-612A4FAF87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02BF77A-4B22-6201-4F74-D8A0D5E8394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6905DE9-42A7-B2C5-AEF8-25A366DAE3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43C79EC-88B2-E7DA-04AF-6BA64E26AC1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C902A73-F31B-D407-3B0C-AA364F2C350D}"/>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8" name="Footer Placeholder 7">
            <a:extLst>
              <a:ext uri="{FF2B5EF4-FFF2-40B4-BE49-F238E27FC236}">
                <a16:creationId xmlns:a16="http://schemas.microsoft.com/office/drawing/2014/main" id="{4EB5D43C-01B6-FA25-EBE0-DFFED77556C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B7D97E7-3EFB-6E04-D767-44784536FB06}"/>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1954968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76524-9287-14DC-3789-3CB82F7432A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720FE45-D54F-AD07-4387-AAE102399A70}"/>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4" name="Footer Placeholder 3">
            <a:extLst>
              <a:ext uri="{FF2B5EF4-FFF2-40B4-BE49-F238E27FC236}">
                <a16:creationId xmlns:a16="http://schemas.microsoft.com/office/drawing/2014/main" id="{025A24A7-617E-A128-EF9E-B28936B2F95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D83DF93-29B4-3D94-B116-0A38C3BF8D75}"/>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228337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8BC47D-DD05-99B0-1284-D8CD46BC7C8B}"/>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3" name="Footer Placeholder 2">
            <a:extLst>
              <a:ext uri="{FF2B5EF4-FFF2-40B4-BE49-F238E27FC236}">
                <a16:creationId xmlns:a16="http://schemas.microsoft.com/office/drawing/2014/main" id="{6AC68744-9B2D-77C1-2691-0D590034186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FA92BB7-D27D-6DC9-1F48-98E2B80B5D1C}"/>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3048768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C537B-C471-C5BF-77C2-1960473981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89D1CC4-E260-1153-3952-A0216D1B98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FA195D6-240E-8890-EDCC-10440A379A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B553AD1-28EA-DA0B-17C9-E0DB4A115533}"/>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6" name="Footer Placeholder 5">
            <a:extLst>
              <a:ext uri="{FF2B5EF4-FFF2-40B4-BE49-F238E27FC236}">
                <a16:creationId xmlns:a16="http://schemas.microsoft.com/office/drawing/2014/main" id="{08481D5A-A101-A00E-9B3A-3DA77B68A0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944AF7-1F5B-F977-CC15-E92E7B662DC7}"/>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241786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D6D7B-B9B2-0EFB-E852-602104EC8F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89CE0D8-3DD5-B2F7-0874-2B006DDF6D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21F0376-3822-0B89-41EE-88BC4F046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6BE1C3-1CDD-D16F-6FEF-A265EEFFED64}"/>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6" name="Footer Placeholder 5">
            <a:extLst>
              <a:ext uri="{FF2B5EF4-FFF2-40B4-BE49-F238E27FC236}">
                <a16:creationId xmlns:a16="http://schemas.microsoft.com/office/drawing/2014/main" id="{4186D60B-84B1-0888-BA67-25801EE4F1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B966FF-2F7D-941D-D233-46023AC2A009}"/>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1793362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CFFD3-230C-1D7B-2CD6-44B224A85E9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3F1E46C-F4E9-1F62-E27F-058B15929F3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42BDB11-60F9-2B88-C6CA-68ADCCFAD8B2}"/>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5" name="Footer Placeholder 4">
            <a:extLst>
              <a:ext uri="{FF2B5EF4-FFF2-40B4-BE49-F238E27FC236}">
                <a16:creationId xmlns:a16="http://schemas.microsoft.com/office/drawing/2014/main" id="{1B3CFE7D-CB0D-EBE6-4C5D-05876C0871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B960D5-1C81-D3D9-83C0-F6654FA0A55E}"/>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14327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881C9D-44D8-C2D9-D9E6-0ED37E6909C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8BE7A2A-19B6-D9FC-FBE3-860520E5DB7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9DD1124-041B-125C-DA0F-943AA0E89837}"/>
              </a:ext>
            </a:extLst>
          </p:cNvPr>
          <p:cNvSpPr>
            <a:spLocks noGrp="1"/>
          </p:cNvSpPr>
          <p:nvPr>
            <p:ph type="dt" sz="half" idx="10"/>
          </p:nvPr>
        </p:nvSpPr>
        <p:spPr/>
        <p:txBody>
          <a:bodyPr/>
          <a:lstStyle/>
          <a:p>
            <a:fld id="{F4A66DD4-BF24-4DC4-8D3F-F446015D4C50}" type="datetimeFigureOut">
              <a:rPr lang="en-GB" smtClean="0"/>
              <a:t>17/11/2025</a:t>
            </a:fld>
            <a:endParaRPr lang="en-GB"/>
          </a:p>
        </p:txBody>
      </p:sp>
      <p:sp>
        <p:nvSpPr>
          <p:cNvPr id="5" name="Footer Placeholder 4">
            <a:extLst>
              <a:ext uri="{FF2B5EF4-FFF2-40B4-BE49-F238E27FC236}">
                <a16:creationId xmlns:a16="http://schemas.microsoft.com/office/drawing/2014/main" id="{6A36D690-DB0E-1A47-B958-EB8999FA4A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6A86B0-483E-E0B4-829A-87A55D87594A}"/>
              </a:ext>
            </a:extLst>
          </p:cNvPr>
          <p:cNvSpPr>
            <a:spLocks noGrp="1"/>
          </p:cNvSpPr>
          <p:nvPr>
            <p:ph type="sldNum" sz="quarter" idx="12"/>
          </p:nvPr>
        </p:nvSpPr>
        <p:spPr/>
        <p:txBody>
          <a:bodyPr/>
          <a:lstStyle/>
          <a:p>
            <a:fld id="{6B10F28F-3AA6-4AEE-A1AA-48CA2DD302D9}" type="slidenum">
              <a:rPr lang="en-GB" smtClean="0"/>
              <a:t>‹#›</a:t>
            </a:fld>
            <a:endParaRPr lang="en-GB"/>
          </a:p>
        </p:txBody>
      </p:sp>
    </p:spTree>
    <p:extLst>
      <p:ext uri="{BB962C8B-B14F-4D97-AF65-F5344CB8AC3E}">
        <p14:creationId xmlns:p14="http://schemas.microsoft.com/office/powerpoint/2010/main" val="3582081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1426883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492464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1144407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CAFD8A1-A07B-46A7-B213-E06B1130FD96}" type="datetimeFigureOut">
              <a:rPr lang="en-GB" smtClean="0"/>
              <a:t>17/11/2025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4031968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CAFD8A1-A07B-46A7-B213-E06B1130FD96}" type="datetimeFigureOut">
              <a:rPr lang="en-GB" smtClean="0"/>
              <a:t>17/11/2025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056692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CAFD8A1-A07B-46A7-B213-E06B1130FD96}" type="datetimeFigureOut">
              <a:rPr lang="en-GB" smtClean="0"/>
              <a:t>17/11/2025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007038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AFD8A1-A07B-46A7-B213-E06B1130FD96}" type="datetimeFigureOut">
              <a:rPr lang="en-GB" smtClean="0"/>
              <a:t>17/11/2025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315513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AFD8A1-A07B-46A7-B213-E06B1130FD96}" type="datetimeFigureOut">
              <a:rPr lang="en-GB" smtClean="0"/>
              <a:t>17/11/2025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18298556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AFD8A1-A07B-46A7-B213-E06B1130FD96}" type="datetimeFigureOut">
              <a:rPr lang="en-GB" smtClean="0"/>
              <a:t>17/11/2025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833051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34112899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AFD8A1-A07B-46A7-B213-E06B1130FD96}" type="datetimeFigureOut">
              <a:rPr lang="en-GB" smtClean="0"/>
              <a:t>17/11/2025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24992A-50DA-4705-BD8A-540C2786D6B4}" type="slidenum">
              <a:rPr lang="en-GB" smtClean="0"/>
              <a:t>‹#›</a:t>
            </a:fld>
            <a:endParaRPr lang="en-GB"/>
          </a:p>
        </p:txBody>
      </p:sp>
    </p:spTree>
    <p:extLst>
      <p:ext uri="{BB962C8B-B14F-4D97-AF65-F5344CB8AC3E}">
        <p14:creationId xmlns:p14="http://schemas.microsoft.com/office/powerpoint/2010/main" val="1726846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50517D-3637-19DD-25FD-FF9543840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B077685-87B0-FDD3-33CB-7E98FFE38F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213E008-CF58-02DF-ECAC-5D1063BAE0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A66DD4-BF24-4DC4-8D3F-F446015D4C50}" type="datetimeFigureOut">
              <a:rPr lang="en-GB" smtClean="0"/>
              <a:t>17/11/2025</a:t>
            </a:fld>
            <a:endParaRPr lang="en-GB"/>
          </a:p>
        </p:txBody>
      </p:sp>
      <p:sp>
        <p:nvSpPr>
          <p:cNvPr id="5" name="Footer Placeholder 4">
            <a:extLst>
              <a:ext uri="{FF2B5EF4-FFF2-40B4-BE49-F238E27FC236}">
                <a16:creationId xmlns:a16="http://schemas.microsoft.com/office/drawing/2014/main" id="{89C9D730-D235-286E-492A-9010F152C3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B5ED22B-1CD4-2CF6-440E-78888BB2C8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10F28F-3AA6-4AEE-A1AA-48CA2DD302D9}" type="slidenum">
              <a:rPr lang="en-GB" smtClean="0"/>
              <a:t>‹#›</a:t>
            </a:fld>
            <a:endParaRPr lang="en-GB"/>
          </a:p>
        </p:txBody>
      </p:sp>
    </p:spTree>
    <p:extLst>
      <p:ext uri="{BB962C8B-B14F-4D97-AF65-F5344CB8AC3E}">
        <p14:creationId xmlns:p14="http://schemas.microsoft.com/office/powerpoint/2010/main" val="1154545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AFD8A1-A07B-46A7-B213-E06B1130FD96}" type="datetimeFigureOut">
              <a:rPr lang="en-GB" smtClean="0"/>
              <a:t>17/11/2025</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24992A-50DA-4705-BD8A-540C2786D6B4}" type="slidenum">
              <a:rPr lang="en-GB" smtClean="0"/>
              <a:t>‹#›</a:t>
            </a:fld>
            <a:endParaRPr lang="en-GB"/>
          </a:p>
        </p:txBody>
      </p:sp>
    </p:spTree>
    <p:extLst>
      <p:ext uri="{BB962C8B-B14F-4D97-AF65-F5344CB8AC3E}">
        <p14:creationId xmlns:p14="http://schemas.microsoft.com/office/powerpoint/2010/main" val="4050857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Critical Care Physiotherapy Documentation on Phillips ICCA – On Call Physiotherapy Staff</a:t>
            </a:r>
          </a:p>
        </p:txBody>
      </p:sp>
      <p:sp>
        <p:nvSpPr>
          <p:cNvPr id="3" name="Subtitle 2"/>
          <p:cNvSpPr>
            <a:spLocks noGrp="1"/>
          </p:cNvSpPr>
          <p:nvPr>
            <p:ph type="subTitle" idx="1"/>
          </p:nvPr>
        </p:nvSpPr>
        <p:spPr/>
        <p:txBody>
          <a:bodyPr>
            <a:normAutofit/>
          </a:bodyPr>
          <a:lstStyle/>
          <a:p>
            <a:r>
              <a:rPr lang="en-US" sz="3200" dirty="0">
                <a:solidFill>
                  <a:schemeClr val="tx1">
                    <a:lumMod val="50000"/>
                    <a:lumOff val="50000"/>
                  </a:schemeClr>
                </a:solidFill>
              </a:rPr>
              <a:t>Emma Waring</a:t>
            </a:r>
          </a:p>
          <a:p>
            <a:r>
              <a:rPr lang="en-US" sz="3200" dirty="0">
                <a:solidFill>
                  <a:schemeClr val="tx1">
                    <a:lumMod val="50000"/>
                    <a:lumOff val="50000"/>
                  </a:schemeClr>
                </a:solidFill>
              </a:rPr>
              <a:t>Updated November 2025</a:t>
            </a:r>
            <a:endParaRPr lang="en-GB" sz="3200" dirty="0">
              <a:solidFill>
                <a:schemeClr val="tx1">
                  <a:lumMod val="50000"/>
                  <a:lumOff val="50000"/>
                </a:schemeClr>
              </a:solidFill>
            </a:endParaRPr>
          </a:p>
        </p:txBody>
      </p:sp>
    </p:spTree>
    <p:extLst>
      <p:ext uri="{BB962C8B-B14F-4D97-AF65-F5344CB8AC3E}">
        <p14:creationId xmlns:p14="http://schemas.microsoft.com/office/powerpoint/2010/main" val="2003010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8BA46-B18F-282A-5DDB-F64E14F0C0D2}"/>
              </a:ext>
            </a:extLst>
          </p:cNvPr>
          <p:cNvSpPr>
            <a:spLocks noGrp="1"/>
          </p:cNvSpPr>
          <p:nvPr>
            <p:ph type="title"/>
          </p:nvPr>
        </p:nvSpPr>
        <p:spPr/>
        <p:txBody>
          <a:bodyPr/>
          <a:lstStyle/>
          <a:p>
            <a:r>
              <a:rPr lang="en-GB" dirty="0"/>
              <a:t>Documents to complete</a:t>
            </a:r>
          </a:p>
        </p:txBody>
      </p:sp>
      <p:sp>
        <p:nvSpPr>
          <p:cNvPr id="3" name="Content Placeholder 2">
            <a:extLst>
              <a:ext uri="{FF2B5EF4-FFF2-40B4-BE49-F238E27FC236}">
                <a16:creationId xmlns:a16="http://schemas.microsoft.com/office/drawing/2014/main" id="{786F75D6-F041-444C-6773-E33E17B15756}"/>
              </a:ext>
            </a:extLst>
          </p:cNvPr>
          <p:cNvSpPr>
            <a:spLocks noGrp="1"/>
          </p:cNvSpPr>
          <p:nvPr>
            <p:ph idx="1"/>
          </p:nvPr>
        </p:nvSpPr>
        <p:spPr/>
        <p:txBody>
          <a:bodyPr/>
          <a:lstStyle/>
          <a:p>
            <a:r>
              <a:rPr lang="en-GB" dirty="0"/>
              <a:t>If a new admission:</a:t>
            </a:r>
          </a:p>
          <a:p>
            <a:pPr marL="0" indent="0">
              <a:buNone/>
            </a:pPr>
            <a:r>
              <a:rPr lang="en-GB" dirty="0"/>
              <a:t>PT: Initial Assessment</a:t>
            </a:r>
          </a:p>
          <a:p>
            <a:pPr marL="0" indent="0">
              <a:buNone/>
            </a:pPr>
            <a:endParaRPr lang="en-GB" dirty="0"/>
          </a:p>
          <a:p>
            <a:r>
              <a:rPr lang="en-GB" dirty="0"/>
              <a:t>For each subsequent review:</a:t>
            </a:r>
          </a:p>
          <a:p>
            <a:pPr marL="0" indent="0">
              <a:buNone/>
            </a:pPr>
            <a:r>
              <a:rPr lang="en-GB" dirty="0"/>
              <a:t>PT: Ongoing Assessment and Treatment</a:t>
            </a:r>
          </a:p>
          <a:p>
            <a:pPr marL="0" indent="0">
              <a:buNone/>
            </a:pPr>
            <a:endParaRPr lang="en-GB" dirty="0"/>
          </a:p>
          <a:p>
            <a:r>
              <a:rPr lang="en-GB" dirty="0"/>
              <a:t>If a full Ax or Rx is note required (</a:t>
            </a:r>
            <a:r>
              <a:rPr lang="en-GB" dirty="0" err="1"/>
              <a:t>e.g</a:t>
            </a:r>
            <a:r>
              <a:rPr lang="en-GB" dirty="0"/>
              <a:t>: If UTS, unavailable):</a:t>
            </a:r>
          </a:p>
          <a:p>
            <a:pPr marL="0" indent="0">
              <a:buNone/>
            </a:pPr>
            <a:r>
              <a:rPr lang="en-GB" dirty="0"/>
              <a:t>AHP progress Note</a:t>
            </a:r>
          </a:p>
          <a:p>
            <a:endParaRPr lang="en-GB" dirty="0"/>
          </a:p>
          <a:p>
            <a:pPr marL="0" indent="0">
              <a:buNone/>
            </a:pPr>
            <a:endParaRPr lang="en-GB" dirty="0"/>
          </a:p>
        </p:txBody>
      </p:sp>
    </p:spTree>
    <p:extLst>
      <p:ext uri="{BB962C8B-B14F-4D97-AF65-F5344CB8AC3E}">
        <p14:creationId xmlns:p14="http://schemas.microsoft.com/office/powerpoint/2010/main" val="62412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PT: Initial Assessment</a:t>
            </a:r>
            <a:endParaRPr lang="en-GB" dirty="0"/>
          </a:p>
        </p:txBody>
      </p:sp>
      <p:pic>
        <p:nvPicPr>
          <p:cNvPr id="7" name="Content Placeholder 6">
            <a:extLst>
              <a:ext uri="{FF2B5EF4-FFF2-40B4-BE49-F238E27FC236}">
                <a16:creationId xmlns:a16="http://schemas.microsoft.com/office/drawing/2014/main" id="{BD70CD70-D5E1-C974-3BBA-338CDF4BBA61}"/>
              </a:ext>
            </a:extLst>
          </p:cNvPr>
          <p:cNvPicPr>
            <a:picLocks noGrp="1" noChangeAspect="1"/>
          </p:cNvPicPr>
          <p:nvPr>
            <p:ph idx="1"/>
          </p:nvPr>
        </p:nvPicPr>
        <p:blipFill>
          <a:blip r:embed="rId2"/>
          <a:stretch>
            <a:fillRect/>
          </a:stretch>
        </p:blipFill>
        <p:spPr>
          <a:xfrm>
            <a:off x="2072922" y="1600201"/>
            <a:ext cx="8046156" cy="4525963"/>
          </a:xfrm>
        </p:spPr>
      </p:pic>
    </p:spTree>
    <p:extLst>
      <p:ext uri="{BB962C8B-B14F-4D97-AF65-F5344CB8AC3E}">
        <p14:creationId xmlns:p14="http://schemas.microsoft.com/office/powerpoint/2010/main" val="4247092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7EFA0-0D15-97A7-2B6E-9593775616A4}"/>
              </a:ext>
            </a:extLst>
          </p:cNvPr>
          <p:cNvSpPr>
            <a:spLocks noGrp="1"/>
          </p:cNvSpPr>
          <p:nvPr>
            <p:ph type="title"/>
          </p:nvPr>
        </p:nvSpPr>
        <p:spPr/>
        <p:txBody>
          <a:bodyPr/>
          <a:lstStyle/>
          <a:p>
            <a:r>
              <a:rPr lang="en-GB" dirty="0"/>
              <a:t>PT: Initial Assessment</a:t>
            </a:r>
          </a:p>
        </p:txBody>
      </p:sp>
      <p:pic>
        <p:nvPicPr>
          <p:cNvPr id="11" name="Content Placeholder 10">
            <a:extLst>
              <a:ext uri="{FF2B5EF4-FFF2-40B4-BE49-F238E27FC236}">
                <a16:creationId xmlns:a16="http://schemas.microsoft.com/office/drawing/2014/main" id="{EA0AF220-AADA-7B90-2EA5-90876EA8E4B8}"/>
              </a:ext>
            </a:extLst>
          </p:cNvPr>
          <p:cNvPicPr>
            <a:picLocks noGrp="1" noChangeAspect="1"/>
          </p:cNvPicPr>
          <p:nvPr>
            <p:ph idx="1"/>
          </p:nvPr>
        </p:nvPicPr>
        <p:blipFill>
          <a:blip r:embed="rId2"/>
          <a:stretch>
            <a:fillRect/>
          </a:stretch>
        </p:blipFill>
        <p:spPr>
          <a:xfrm>
            <a:off x="2072922" y="1600201"/>
            <a:ext cx="8046156" cy="4525963"/>
          </a:xfrm>
        </p:spPr>
      </p:pic>
    </p:spTree>
    <p:extLst>
      <p:ext uri="{BB962C8B-B14F-4D97-AF65-F5344CB8AC3E}">
        <p14:creationId xmlns:p14="http://schemas.microsoft.com/office/powerpoint/2010/main" val="294796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1981200" y="1600200"/>
            <a:ext cx="8229600" cy="4983162"/>
          </a:xfrm>
        </p:spPr>
        <p:txBody>
          <a:bodyPr>
            <a:normAutofit fontScale="70000" lnSpcReduction="20000"/>
          </a:bodyPr>
          <a:lstStyle/>
          <a:p>
            <a:r>
              <a:rPr lang="en-US" dirty="0"/>
              <a:t>Useful documents to review prior to initial assessment include the </a:t>
            </a:r>
            <a:r>
              <a:rPr lang="en-US" b="1" dirty="0"/>
              <a:t>Clinical Summary </a:t>
            </a:r>
            <a:r>
              <a:rPr lang="en-US" dirty="0"/>
              <a:t>and </a:t>
            </a:r>
            <a:r>
              <a:rPr lang="en-US" b="1" dirty="0"/>
              <a:t>Patient Profile </a:t>
            </a:r>
            <a:r>
              <a:rPr lang="en-US" dirty="0"/>
              <a:t>in the Overview section. The </a:t>
            </a:r>
            <a:r>
              <a:rPr lang="en-US" b="1" dirty="0"/>
              <a:t>Medical Admission </a:t>
            </a:r>
            <a:r>
              <a:rPr lang="en-US" dirty="0"/>
              <a:t>and </a:t>
            </a:r>
            <a:r>
              <a:rPr lang="en-US" b="1" dirty="0"/>
              <a:t>Daily Ward Round </a:t>
            </a:r>
            <a:r>
              <a:rPr lang="en-US" dirty="0"/>
              <a:t>are also useful, found in Clinical Notes section</a:t>
            </a:r>
          </a:p>
          <a:p>
            <a:r>
              <a:rPr lang="en-US" dirty="0"/>
              <a:t>Observations will automatically populate and be shown in green until you have acknowledged them as correct, then they will turn purple. These should be checked, and additional info be added if appropriate</a:t>
            </a:r>
            <a:endParaRPr lang="en-GB" dirty="0"/>
          </a:p>
          <a:p>
            <a:r>
              <a:rPr lang="en-GB" dirty="0"/>
              <a:t>Remember – green or purple text means not saved – will only be saved if text is black</a:t>
            </a:r>
          </a:p>
          <a:p>
            <a:r>
              <a:rPr lang="en-GB" dirty="0"/>
              <a:t>Some fields will automatically appear in future documents, so it is important to consider carefully what you add to these sections:</a:t>
            </a:r>
          </a:p>
          <a:p>
            <a:pPr marL="0" indent="0">
              <a:buNone/>
            </a:pPr>
            <a:r>
              <a:rPr lang="en-GB" dirty="0"/>
              <a:t>	</a:t>
            </a:r>
            <a:r>
              <a:rPr lang="en-GB" i="1" dirty="0"/>
              <a:t>PT Goals (SMART, patient focussed)</a:t>
            </a:r>
          </a:p>
          <a:p>
            <a:pPr marL="0" indent="0">
              <a:buNone/>
            </a:pPr>
            <a:r>
              <a:rPr lang="en-GB" i="1" dirty="0"/>
              <a:t>	Physiotherapy summary (brief summary of that session)</a:t>
            </a:r>
          </a:p>
          <a:p>
            <a:pPr marL="0" indent="0">
              <a:buNone/>
            </a:pPr>
            <a:r>
              <a:rPr lang="en-GB" i="1" dirty="0"/>
              <a:t>	PT Timeline (Useful for weekend handover, limit to key     	events, keep brief)</a:t>
            </a:r>
          </a:p>
          <a:p>
            <a:endParaRPr lang="en-GB" dirty="0"/>
          </a:p>
        </p:txBody>
      </p:sp>
    </p:spTree>
    <p:extLst>
      <p:ext uri="{BB962C8B-B14F-4D97-AF65-F5344CB8AC3E}">
        <p14:creationId xmlns:p14="http://schemas.microsoft.com/office/powerpoint/2010/main" val="2145917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E703-DD94-E71B-78EC-1F2530DF539E}"/>
              </a:ext>
            </a:extLst>
          </p:cNvPr>
          <p:cNvSpPr>
            <a:spLocks noGrp="1"/>
          </p:cNvSpPr>
          <p:nvPr>
            <p:ph type="title"/>
          </p:nvPr>
        </p:nvSpPr>
        <p:spPr/>
        <p:txBody>
          <a:bodyPr>
            <a:normAutofit/>
          </a:bodyPr>
          <a:lstStyle/>
          <a:p>
            <a:r>
              <a:rPr lang="en-GB" dirty="0"/>
              <a:t>PT: Ongoing Assessment and Treatment</a:t>
            </a:r>
          </a:p>
        </p:txBody>
      </p:sp>
      <p:pic>
        <p:nvPicPr>
          <p:cNvPr id="9" name="Content Placeholder 8">
            <a:extLst>
              <a:ext uri="{FF2B5EF4-FFF2-40B4-BE49-F238E27FC236}">
                <a16:creationId xmlns:a16="http://schemas.microsoft.com/office/drawing/2014/main" id="{E90240C3-39D6-4BD8-6E19-4F927A95F876}"/>
              </a:ext>
            </a:extLst>
          </p:cNvPr>
          <p:cNvPicPr>
            <a:picLocks noGrp="1" noChangeAspect="1"/>
          </p:cNvPicPr>
          <p:nvPr>
            <p:ph idx="1"/>
          </p:nvPr>
        </p:nvPicPr>
        <p:blipFill>
          <a:blip r:embed="rId2"/>
          <a:stretch>
            <a:fillRect/>
          </a:stretch>
        </p:blipFill>
        <p:spPr>
          <a:xfrm>
            <a:off x="1846109" y="1628800"/>
            <a:ext cx="8499783" cy="4781128"/>
          </a:xfrm>
        </p:spPr>
      </p:pic>
    </p:spTree>
    <p:extLst>
      <p:ext uri="{BB962C8B-B14F-4D97-AF65-F5344CB8AC3E}">
        <p14:creationId xmlns:p14="http://schemas.microsoft.com/office/powerpoint/2010/main" val="2730938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C4D1B-9FEB-1567-C5CB-0645C43AC1E5}"/>
              </a:ext>
            </a:extLst>
          </p:cNvPr>
          <p:cNvSpPr>
            <a:spLocks noGrp="1"/>
          </p:cNvSpPr>
          <p:nvPr>
            <p:ph type="title"/>
          </p:nvPr>
        </p:nvSpPr>
        <p:spPr/>
        <p:txBody>
          <a:bodyPr>
            <a:normAutofit/>
          </a:bodyPr>
          <a:lstStyle/>
          <a:p>
            <a:r>
              <a:rPr lang="en-US" dirty="0"/>
              <a:t>PT: Ongoing Assessment and Treatment</a:t>
            </a:r>
            <a:endParaRPr lang="en-GB" dirty="0"/>
          </a:p>
        </p:txBody>
      </p:sp>
      <p:pic>
        <p:nvPicPr>
          <p:cNvPr id="5" name="Content Placeholder 4">
            <a:extLst>
              <a:ext uri="{FF2B5EF4-FFF2-40B4-BE49-F238E27FC236}">
                <a16:creationId xmlns:a16="http://schemas.microsoft.com/office/drawing/2014/main" id="{79C95E68-D0BB-EA8E-48BE-49BD8C7B2F89}"/>
              </a:ext>
            </a:extLst>
          </p:cNvPr>
          <p:cNvPicPr>
            <a:picLocks noGrp="1" noChangeAspect="1"/>
          </p:cNvPicPr>
          <p:nvPr>
            <p:ph idx="1"/>
          </p:nvPr>
        </p:nvPicPr>
        <p:blipFill>
          <a:blip r:embed="rId2"/>
          <a:stretch>
            <a:fillRect/>
          </a:stretch>
        </p:blipFill>
        <p:spPr>
          <a:xfrm>
            <a:off x="1852213" y="1628801"/>
            <a:ext cx="8487574" cy="4774261"/>
          </a:xfrm>
        </p:spPr>
      </p:pic>
    </p:spTree>
    <p:extLst>
      <p:ext uri="{BB962C8B-B14F-4D97-AF65-F5344CB8AC3E}">
        <p14:creationId xmlns:p14="http://schemas.microsoft.com/office/powerpoint/2010/main" val="132526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AAB-9849-D76A-19F8-A11AA6E2EE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AE42C1D5-4489-489B-3A43-086C5F0F3F1F}"/>
              </a:ext>
            </a:extLst>
          </p:cNvPr>
          <p:cNvSpPr>
            <a:spLocks noGrp="1"/>
          </p:cNvSpPr>
          <p:nvPr>
            <p:ph idx="1"/>
          </p:nvPr>
        </p:nvSpPr>
        <p:spPr>
          <a:xfrm>
            <a:off x="1981200" y="1600200"/>
            <a:ext cx="8229600" cy="4983162"/>
          </a:xfrm>
        </p:spPr>
        <p:txBody>
          <a:bodyPr>
            <a:normAutofit/>
          </a:bodyPr>
          <a:lstStyle/>
          <a:p>
            <a:r>
              <a:rPr lang="en-US" dirty="0"/>
              <a:t>Observations will be shown in green until you have acknowledged them as correct, then they will turn purple</a:t>
            </a:r>
            <a:endParaRPr lang="en-GB" dirty="0"/>
          </a:p>
          <a:p>
            <a:r>
              <a:rPr lang="en-GB" dirty="0"/>
              <a:t>Remember – green or purple text means not saved – will only be saved if text is black</a:t>
            </a:r>
          </a:p>
          <a:p>
            <a:r>
              <a:rPr lang="en-GB" dirty="0"/>
              <a:t>Some fields will automatically appear in future documents, so it is important to consider carefully what you add to these sections:</a:t>
            </a:r>
          </a:p>
          <a:p>
            <a:pPr marL="0" indent="0">
              <a:buNone/>
            </a:pPr>
            <a:r>
              <a:rPr lang="en-GB" dirty="0"/>
              <a:t>	</a:t>
            </a:r>
            <a:r>
              <a:rPr lang="en-GB" i="1" dirty="0"/>
              <a:t>PT Goals</a:t>
            </a:r>
          </a:p>
          <a:p>
            <a:pPr marL="0" indent="0">
              <a:buNone/>
            </a:pPr>
            <a:r>
              <a:rPr lang="en-GB" i="1" dirty="0"/>
              <a:t>	PT summary</a:t>
            </a:r>
          </a:p>
          <a:p>
            <a:pPr marL="0" indent="0">
              <a:buNone/>
            </a:pPr>
            <a:r>
              <a:rPr lang="en-GB" i="1" dirty="0"/>
              <a:t>	PT Timeline</a:t>
            </a:r>
          </a:p>
          <a:p>
            <a:pPr marL="0" indent="0">
              <a:buNone/>
            </a:pPr>
            <a:endParaRPr lang="en-GB" i="1" dirty="0"/>
          </a:p>
          <a:p>
            <a:endParaRPr lang="en-GB" dirty="0"/>
          </a:p>
        </p:txBody>
      </p:sp>
    </p:spTree>
    <p:extLst>
      <p:ext uri="{BB962C8B-B14F-4D97-AF65-F5344CB8AC3E}">
        <p14:creationId xmlns:p14="http://schemas.microsoft.com/office/powerpoint/2010/main" val="3176402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043D-C79F-5630-E974-11EBF3474463}"/>
              </a:ext>
            </a:extLst>
          </p:cNvPr>
          <p:cNvSpPr>
            <a:spLocks noGrp="1"/>
          </p:cNvSpPr>
          <p:nvPr>
            <p:ph type="title"/>
          </p:nvPr>
        </p:nvSpPr>
        <p:spPr/>
        <p:txBody>
          <a:bodyPr/>
          <a:lstStyle/>
          <a:p>
            <a:r>
              <a:rPr lang="en-GB" dirty="0"/>
              <a:t>AHP Summary</a:t>
            </a:r>
          </a:p>
        </p:txBody>
      </p:sp>
      <p:pic>
        <p:nvPicPr>
          <p:cNvPr id="5" name="Content Placeholder 4">
            <a:extLst>
              <a:ext uri="{FF2B5EF4-FFF2-40B4-BE49-F238E27FC236}">
                <a16:creationId xmlns:a16="http://schemas.microsoft.com/office/drawing/2014/main" id="{D0E842E6-BB3D-904A-9F25-1880F780D34E}"/>
              </a:ext>
            </a:extLst>
          </p:cNvPr>
          <p:cNvPicPr>
            <a:picLocks noGrp="1" noChangeAspect="1"/>
          </p:cNvPicPr>
          <p:nvPr>
            <p:ph idx="1"/>
          </p:nvPr>
        </p:nvPicPr>
        <p:blipFill>
          <a:blip r:embed="rId2"/>
          <a:srcRect r="37471" b="35728"/>
          <a:stretch/>
        </p:blipFill>
        <p:spPr>
          <a:xfrm>
            <a:off x="2927648" y="1417638"/>
            <a:ext cx="6102612" cy="3528392"/>
          </a:xfrm>
        </p:spPr>
      </p:pic>
      <p:sp>
        <p:nvSpPr>
          <p:cNvPr id="6" name="TextBox 5">
            <a:extLst>
              <a:ext uri="{FF2B5EF4-FFF2-40B4-BE49-F238E27FC236}">
                <a16:creationId xmlns:a16="http://schemas.microsoft.com/office/drawing/2014/main" id="{BDEC31B3-6826-F736-F99A-FB2C6094727C}"/>
              </a:ext>
            </a:extLst>
          </p:cNvPr>
          <p:cNvSpPr txBox="1"/>
          <p:nvPr/>
        </p:nvSpPr>
        <p:spPr>
          <a:xfrm>
            <a:off x="2567608" y="5157193"/>
            <a:ext cx="7200800" cy="1200329"/>
          </a:xfrm>
          <a:prstGeom prst="rect">
            <a:avLst/>
          </a:prstGeom>
          <a:noFill/>
        </p:spPr>
        <p:txBody>
          <a:bodyPr wrap="square" rtlCol="0">
            <a:spAutoFit/>
          </a:bodyPr>
          <a:lstStyle/>
          <a:p>
            <a:pPr marL="285750" indent="-285750">
              <a:buFont typeface="Arial" panose="020B0604020202020204" pitchFamily="34" charset="0"/>
              <a:buChar char="•"/>
            </a:pPr>
            <a:r>
              <a:rPr lang="en-GB" dirty="0">
                <a:solidFill>
                  <a:prstClr val="black"/>
                </a:solidFill>
                <a:latin typeface="Calibri"/>
              </a:rPr>
              <a:t>Compiled from information inputted on previously completed documents </a:t>
            </a:r>
          </a:p>
          <a:p>
            <a:pPr marL="285750" indent="-285750">
              <a:buFont typeface="Arial" panose="020B0604020202020204" pitchFamily="34" charset="0"/>
              <a:buChar char="•"/>
            </a:pPr>
            <a:r>
              <a:rPr lang="en-GB" dirty="0">
                <a:solidFill>
                  <a:prstClr val="black"/>
                </a:solidFill>
                <a:latin typeface="Calibri"/>
              </a:rPr>
              <a:t>Separate handover also created on stepdown and included as PDF in PENS Discharge summary</a:t>
            </a:r>
          </a:p>
        </p:txBody>
      </p:sp>
    </p:spTree>
    <p:extLst>
      <p:ext uri="{BB962C8B-B14F-4D97-AF65-F5344CB8AC3E}">
        <p14:creationId xmlns:p14="http://schemas.microsoft.com/office/powerpoint/2010/main" val="70715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329</Words>
  <Application>Microsoft Office PowerPoint</Application>
  <PresentationFormat>Widescreen</PresentationFormat>
  <Paragraphs>34</Paragraphs>
  <Slides>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Aptos</vt:lpstr>
      <vt:lpstr>Aptos Display</vt:lpstr>
      <vt:lpstr>Arial</vt:lpstr>
      <vt:lpstr>Calibri</vt:lpstr>
      <vt:lpstr>Office Theme</vt:lpstr>
      <vt:lpstr>1_Office Theme</vt:lpstr>
      <vt:lpstr>Critical Care Physiotherapy Documentation on Phillips ICCA – On Call Physiotherapy Staff</vt:lpstr>
      <vt:lpstr>Documents to complete</vt:lpstr>
      <vt:lpstr> PT: Initial Assessment</vt:lpstr>
      <vt:lpstr>PT: Initial Assessment</vt:lpstr>
      <vt:lpstr>Important notes</vt:lpstr>
      <vt:lpstr>PT: Ongoing Assessment and Treatment</vt:lpstr>
      <vt:lpstr>PT: Ongoing Assessment and Treatment</vt:lpstr>
      <vt:lpstr>Important notes</vt:lpstr>
      <vt:lpstr>AHP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WARING</dc:creator>
  <cp:lastModifiedBy>EMMA WARING</cp:lastModifiedBy>
  <cp:revision>4</cp:revision>
  <dcterms:created xsi:type="dcterms:W3CDTF">2025-05-09T14:28:14Z</dcterms:created>
  <dcterms:modified xsi:type="dcterms:W3CDTF">2025-11-17T18:20:04Z</dcterms:modified>
</cp:coreProperties>
</file>