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3" r:id="rId5"/>
    <p:sldId id="271" r:id="rId6"/>
    <p:sldId id="269" r:id="rId7"/>
    <p:sldId id="265" r:id="rId8"/>
    <p:sldId id="270" r:id="rId9"/>
    <p:sldId id="260" r:id="rId10"/>
    <p:sldId id="274" r:id="rId11"/>
    <p:sldId id="275" r:id="rId12"/>
    <p:sldId id="266" r:id="rId13"/>
    <p:sldId id="272" r:id="rId14"/>
    <p:sldId id="276" r:id="rId15"/>
    <p:sldId id="263" r:id="rId16"/>
    <p:sldId id="286" r:id="rId17"/>
    <p:sldId id="287" r:id="rId18"/>
    <p:sldId id="267" r:id="rId19"/>
    <p:sldId id="279" r:id="rId20"/>
    <p:sldId id="280" r:id="rId21"/>
    <p:sldId id="281" r:id="rId22"/>
    <p:sldId id="283" r:id="rId23"/>
    <p:sldId id="268" r:id="rId24"/>
    <p:sldId id="282" r:id="rId25"/>
    <p:sldId id="284" r:id="rId26"/>
    <p:sldId id="278"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CAFD8A1-A07B-46A7-B213-E06B1130FD96}" type="datetimeFigureOut">
              <a:rPr lang="en-GB" smtClean="0"/>
              <a:t>17/11/2025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2616018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CAFD8A1-A07B-46A7-B213-E06B1130FD96}" type="datetimeFigureOut">
              <a:rPr lang="en-GB" smtClean="0"/>
              <a:t>17/11/2025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1780941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AFD8A1-A07B-46A7-B213-E06B1130FD96}" type="datetimeFigureOut">
              <a:rPr lang="en-GB" smtClean="0"/>
              <a:t>17/11/2025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218178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CAFD8A1-A07B-46A7-B213-E06B1130FD96}" type="datetimeFigureOut">
              <a:rPr lang="en-GB" smtClean="0"/>
              <a:t>17/11/2025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796989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CAFD8A1-A07B-46A7-B213-E06B1130FD96}" type="datetimeFigureOut">
              <a:rPr lang="en-GB" smtClean="0"/>
              <a:t>17/11/2025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266588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CAFD8A1-A07B-46A7-B213-E06B1130FD96}" type="datetimeFigureOut">
              <a:rPr lang="en-GB" smtClean="0"/>
              <a:t>17/11/2025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2970735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AFD8A1-A07B-46A7-B213-E06B1130FD96}" type="datetimeFigureOut">
              <a:rPr lang="en-GB" smtClean="0"/>
              <a:t>17/11/2025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3780907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AFD8A1-A07B-46A7-B213-E06B1130FD96}" type="datetimeFigureOut">
              <a:rPr lang="en-GB" smtClean="0"/>
              <a:t>17/11/2025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251667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AFD8A1-A07B-46A7-B213-E06B1130FD96}" type="datetimeFigureOut">
              <a:rPr lang="en-GB" smtClean="0"/>
              <a:t>17/11/2025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3131044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CAFD8A1-A07B-46A7-B213-E06B1130FD96}" type="datetimeFigureOut">
              <a:rPr lang="en-GB" smtClean="0"/>
              <a:t>17/11/2025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926554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CAFD8A1-A07B-46A7-B213-E06B1130FD96}" type="datetimeFigureOut">
              <a:rPr lang="en-GB" smtClean="0"/>
              <a:t>17/11/2025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2330746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AFD8A1-A07B-46A7-B213-E06B1130FD96}" type="datetimeFigureOut">
              <a:rPr lang="en-GB" smtClean="0"/>
              <a:t>17/11/2025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24992A-50DA-4705-BD8A-540C2786D6B4}" type="slidenum">
              <a:rPr lang="en-GB" smtClean="0"/>
              <a:t>‹#›</a:t>
            </a:fld>
            <a:endParaRPr lang="en-GB"/>
          </a:p>
        </p:txBody>
      </p:sp>
    </p:spTree>
    <p:extLst>
      <p:ext uri="{BB962C8B-B14F-4D97-AF65-F5344CB8AC3E}">
        <p14:creationId xmlns:p14="http://schemas.microsoft.com/office/powerpoint/2010/main" val="1444739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Critical Care Physiotherapy Documentation on Phillips ICCA</a:t>
            </a:r>
          </a:p>
        </p:txBody>
      </p:sp>
      <p:sp>
        <p:nvSpPr>
          <p:cNvPr id="3" name="Subtitle 2"/>
          <p:cNvSpPr>
            <a:spLocks noGrp="1"/>
          </p:cNvSpPr>
          <p:nvPr>
            <p:ph type="subTitle" idx="1"/>
          </p:nvPr>
        </p:nvSpPr>
        <p:spPr/>
        <p:txBody>
          <a:bodyPr/>
          <a:lstStyle/>
          <a:p>
            <a:r>
              <a:rPr lang="en-US" dirty="0"/>
              <a:t>Emma Waring</a:t>
            </a:r>
          </a:p>
          <a:p>
            <a:r>
              <a:rPr lang="en-US" dirty="0"/>
              <a:t> Updated November 2025</a:t>
            </a:r>
            <a:endParaRPr lang="en-GB" dirty="0"/>
          </a:p>
        </p:txBody>
      </p:sp>
    </p:spTree>
    <p:extLst>
      <p:ext uri="{BB962C8B-B14F-4D97-AF65-F5344CB8AC3E}">
        <p14:creationId xmlns:p14="http://schemas.microsoft.com/office/powerpoint/2010/main" val="2003010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US" sz="4000" dirty="0"/>
              <a:t>Documentation Flowchart</a:t>
            </a:r>
            <a:endParaRPr lang="en-GB" sz="4000" dirty="0"/>
          </a:p>
        </p:txBody>
      </p:sp>
      <p:sp>
        <p:nvSpPr>
          <p:cNvPr id="4" name="Rounded Rectangle 3"/>
          <p:cNvSpPr/>
          <p:nvPr/>
        </p:nvSpPr>
        <p:spPr>
          <a:xfrm>
            <a:off x="2688138" y="1268760"/>
            <a:ext cx="3672408" cy="10612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u="sng" dirty="0"/>
              <a:t>On admission</a:t>
            </a:r>
            <a:r>
              <a:rPr lang="en-US" sz="1400" dirty="0"/>
              <a:t>:</a:t>
            </a:r>
          </a:p>
          <a:p>
            <a:pPr marL="285750" indent="-285750">
              <a:buFont typeface="Arial" panose="020B0604020202020204" pitchFamily="34" charset="0"/>
              <a:buChar char="•"/>
            </a:pPr>
            <a:r>
              <a:rPr lang="en-US" sz="1400" b="1" dirty="0"/>
              <a:t>PT: Initial Assessment</a:t>
            </a:r>
          </a:p>
          <a:p>
            <a:pPr marL="285750" indent="-285750">
              <a:buFont typeface="Arial" panose="020B0604020202020204" pitchFamily="34" charset="0"/>
              <a:buChar char="•"/>
            </a:pPr>
            <a:r>
              <a:rPr lang="en-GB" sz="1400" b="1" dirty="0"/>
              <a:t>Therapies Short Clinical Assessment </a:t>
            </a:r>
          </a:p>
        </p:txBody>
      </p:sp>
      <p:sp>
        <p:nvSpPr>
          <p:cNvPr id="5" name="Rounded Rectangle 4"/>
          <p:cNvSpPr/>
          <p:nvPr/>
        </p:nvSpPr>
        <p:spPr>
          <a:xfrm>
            <a:off x="3552234" y="2528900"/>
            <a:ext cx="1944216" cy="6120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Is a Comprehensive Rehab Assessment triggered?</a:t>
            </a:r>
          </a:p>
        </p:txBody>
      </p:sp>
      <p:sp>
        <p:nvSpPr>
          <p:cNvPr id="6" name="Rounded Rectangle 5"/>
          <p:cNvSpPr/>
          <p:nvPr/>
        </p:nvSpPr>
        <p:spPr>
          <a:xfrm>
            <a:off x="611560" y="3198606"/>
            <a:ext cx="2420818"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Complete</a:t>
            </a:r>
            <a:r>
              <a:rPr lang="en-US" sz="1400" b="1" dirty="0"/>
              <a:t> PT: Comprehensive Clinical Assessment</a:t>
            </a:r>
            <a:endParaRPr lang="en-GB" sz="1400" b="1" dirty="0"/>
          </a:p>
        </p:txBody>
      </p:sp>
      <p:sp>
        <p:nvSpPr>
          <p:cNvPr id="7" name="Rounded Rectangle 6"/>
          <p:cNvSpPr/>
          <p:nvPr/>
        </p:nvSpPr>
        <p:spPr>
          <a:xfrm>
            <a:off x="611560" y="4824155"/>
            <a:ext cx="2420919" cy="6930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Twice Weekly Outcome measure and daily goals review on </a:t>
            </a:r>
            <a:r>
              <a:rPr lang="en-US" sz="1200" b="1" dirty="0"/>
              <a:t>PT: Ongoing Assessment and Treatment</a:t>
            </a:r>
            <a:endParaRPr lang="en-GB" sz="1200" b="1" dirty="0"/>
          </a:p>
        </p:txBody>
      </p:sp>
      <p:sp>
        <p:nvSpPr>
          <p:cNvPr id="8" name="Rounded Rectangle 7"/>
          <p:cNvSpPr/>
          <p:nvPr/>
        </p:nvSpPr>
        <p:spPr>
          <a:xfrm>
            <a:off x="611560" y="5715253"/>
            <a:ext cx="2420919" cy="6930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Weekly MDT (Friday) on </a:t>
            </a:r>
            <a:r>
              <a:rPr lang="en-US" sz="1400" b="1" dirty="0"/>
              <a:t>MDT: ICU Therapies Weekly MDT (AUH)</a:t>
            </a:r>
            <a:endParaRPr lang="en-GB" sz="1400" b="1" dirty="0"/>
          </a:p>
        </p:txBody>
      </p:sp>
      <p:sp>
        <p:nvSpPr>
          <p:cNvPr id="9" name="Rounded Rectangle 8"/>
          <p:cNvSpPr/>
          <p:nvPr/>
        </p:nvSpPr>
        <p:spPr>
          <a:xfrm>
            <a:off x="611560" y="4077072"/>
            <a:ext cx="2420919"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Complete daily review on </a:t>
            </a:r>
            <a:r>
              <a:rPr lang="en-US" sz="1400" b="1" dirty="0"/>
              <a:t>PT: Ongoing Assessment and Treatment</a:t>
            </a:r>
            <a:endParaRPr lang="en-GB" sz="1400" b="1" dirty="0"/>
          </a:p>
        </p:txBody>
      </p:sp>
      <p:sp>
        <p:nvSpPr>
          <p:cNvPr id="10" name="Rounded Rectangle 9"/>
          <p:cNvSpPr/>
          <p:nvPr/>
        </p:nvSpPr>
        <p:spPr>
          <a:xfrm>
            <a:off x="6084168" y="3215285"/>
            <a:ext cx="2160240"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Complete daily review on </a:t>
            </a:r>
            <a:r>
              <a:rPr lang="en-US" sz="1400" b="1" dirty="0"/>
              <a:t>PT: Ongoing Assessment and Treatment</a:t>
            </a:r>
          </a:p>
        </p:txBody>
      </p:sp>
      <p:sp>
        <p:nvSpPr>
          <p:cNvPr id="11" name="Rounded Rectangle 10"/>
          <p:cNvSpPr/>
          <p:nvPr/>
        </p:nvSpPr>
        <p:spPr>
          <a:xfrm>
            <a:off x="3518163" y="5877272"/>
            <a:ext cx="2304256" cy="8280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Discharge Summary available on PENS post discharge via link with  handover information.</a:t>
            </a:r>
            <a:endParaRPr lang="en-GB" sz="1400" dirty="0"/>
          </a:p>
        </p:txBody>
      </p:sp>
      <p:sp>
        <p:nvSpPr>
          <p:cNvPr id="12" name="Rounded Rectangle 11"/>
          <p:cNvSpPr/>
          <p:nvPr/>
        </p:nvSpPr>
        <p:spPr>
          <a:xfrm>
            <a:off x="6084168" y="4221088"/>
            <a:ext cx="2160240"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Monitor Rehab needs and repeat short clinical assessment on </a:t>
            </a:r>
            <a:r>
              <a:rPr lang="en-US" sz="1400" b="1" dirty="0"/>
              <a:t>Therapies Short Clinical Assessment </a:t>
            </a:r>
            <a:r>
              <a:rPr lang="en-US" sz="1400" dirty="0"/>
              <a:t>as appropriate</a:t>
            </a:r>
            <a:endParaRPr lang="en-GB" sz="1400" dirty="0"/>
          </a:p>
        </p:txBody>
      </p:sp>
      <p:cxnSp>
        <p:nvCxnSpPr>
          <p:cNvPr id="14" name="Straight Arrow Connector 13"/>
          <p:cNvCxnSpPr/>
          <p:nvPr/>
        </p:nvCxnSpPr>
        <p:spPr>
          <a:xfrm>
            <a:off x="4524342" y="2329966"/>
            <a:ext cx="0" cy="1989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076056" y="3140968"/>
            <a:ext cx="936104" cy="3983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3131840" y="3140968"/>
            <a:ext cx="936104" cy="3983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7164288" y="3863357"/>
            <a:ext cx="0" cy="3577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9" idx="0"/>
          </p:cNvCxnSpPr>
          <p:nvPr/>
        </p:nvCxnSpPr>
        <p:spPr>
          <a:xfrm flipH="1">
            <a:off x="1822020" y="3854794"/>
            <a:ext cx="3811" cy="2222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9" idx="2"/>
          </p:cNvCxnSpPr>
          <p:nvPr/>
        </p:nvCxnSpPr>
        <p:spPr>
          <a:xfrm flipH="1">
            <a:off x="1821969" y="4653136"/>
            <a:ext cx="51"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1821969" y="5536239"/>
            <a:ext cx="0" cy="1980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8" idx="2"/>
          </p:cNvCxnSpPr>
          <p:nvPr/>
        </p:nvCxnSpPr>
        <p:spPr>
          <a:xfrm rot="16200000" flipH="1">
            <a:off x="2611584" y="5618766"/>
            <a:ext cx="117014" cy="169614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Elbow Connector 33"/>
          <p:cNvCxnSpPr>
            <a:cxnSpLocks/>
            <a:stCxn id="12" idx="2"/>
          </p:cNvCxnSpPr>
          <p:nvPr/>
        </p:nvCxnSpPr>
        <p:spPr>
          <a:xfrm rot="5400000">
            <a:off x="6047809" y="5291851"/>
            <a:ext cx="891099" cy="1341861"/>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3325001" y="3236067"/>
            <a:ext cx="549781" cy="213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Yes</a:t>
            </a:r>
            <a:endParaRPr lang="en-GB" sz="1400" dirty="0"/>
          </a:p>
        </p:txBody>
      </p:sp>
      <p:sp>
        <p:nvSpPr>
          <p:cNvPr id="37" name="Rounded Rectangle 36"/>
          <p:cNvSpPr/>
          <p:nvPr/>
        </p:nvSpPr>
        <p:spPr>
          <a:xfrm>
            <a:off x="5220072" y="3236067"/>
            <a:ext cx="432048" cy="213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No</a:t>
            </a:r>
            <a:endParaRPr lang="en-GB" sz="1400" dirty="0"/>
          </a:p>
        </p:txBody>
      </p:sp>
      <p:sp>
        <p:nvSpPr>
          <p:cNvPr id="16" name="Content Placeholder 15">
            <a:extLst>
              <a:ext uri="{FF2B5EF4-FFF2-40B4-BE49-F238E27FC236}">
                <a16:creationId xmlns:a16="http://schemas.microsoft.com/office/drawing/2014/main" id="{BC05EFED-682C-888C-3BD1-14D0165EB8DF}"/>
              </a:ext>
            </a:extLst>
          </p:cNvPr>
          <p:cNvSpPr>
            <a:spLocks noGrp="1"/>
          </p:cNvSpPr>
          <p:nvPr>
            <p:ph idx="1"/>
          </p:nvPr>
        </p:nvSpPr>
        <p:spPr/>
        <p:txBody>
          <a:bodyPr/>
          <a:lstStyle/>
          <a:p>
            <a:endParaRPr lang="en-GB" dirty="0"/>
          </a:p>
        </p:txBody>
      </p:sp>
      <p:sp>
        <p:nvSpPr>
          <p:cNvPr id="17" name="Rectangle: Rounded Corners 16">
            <a:extLst>
              <a:ext uri="{FF2B5EF4-FFF2-40B4-BE49-F238E27FC236}">
                <a16:creationId xmlns:a16="http://schemas.microsoft.com/office/drawing/2014/main" id="{95744EDB-8E62-CAC9-F820-B2BEC1FD2B34}"/>
              </a:ext>
            </a:extLst>
          </p:cNvPr>
          <p:cNvSpPr/>
          <p:nvPr/>
        </p:nvSpPr>
        <p:spPr>
          <a:xfrm>
            <a:off x="3780016" y="4235358"/>
            <a:ext cx="1716078" cy="92183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AHP Progress Note </a:t>
            </a:r>
            <a:r>
              <a:rPr lang="en-US" sz="1200" i="1" dirty="0"/>
              <a:t>available if does not require full assessment and treatment </a:t>
            </a:r>
            <a:r>
              <a:rPr lang="en-US" sz="1200" i="1" dirty="0" err="1"/>
              <a:t>e.g</a:t>
            </a:r>
            <a:r>
              <a:rPr lang="en-US" sz="1200" i="1" dirty="0"/>
              <a:t>: If UTS, unavailable</a:t>
            </a:r>
            <a:endParaRPr lang="en-GB" sz="1200" i="1" dirty="0"/>
          </a:p>
        </p:txBody>
      </p:sp>
    </p:spTree>
    <p:extLst>
      <p:ext uri="{BB962C8B-B14F-4D97-AF65-F5344CB8AC3E}">
        <p14:creationId xmlns:p14="http://schemas.microsoft.com/office/powerpoint/2010/main" val="2864194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PT: Initial Assessment</a:t>
            </a:r>
            <a:endParaRPr lang="en-GB" dirty="0"/>
          </a:p>
        </p:txBody>
      </p:sp>
      <p:pic>
        <p:nvPicPr>
          <p:cNvPr id="7" name="Content Placeholder 6">
            <a:extLst>
              <a:ext uri="{FF2B5EF4-FFF2-40B4-BE49-F238E27FC236}">
                <a16:creationId xmlns:a16="http://schemas.microsoft.com/office/drawing/2014/main" id="{BD70CD70-D5E1-C974-3BBA-338CDF4BBA61}"/>
              </a:ext>
            </a:extLst>
          </p:cNvPr>
          <p:cNvPicPr>
            <a:picLocks noGrp="1" noChangeAspect="1"/>
          </p:cNvPicPr>
          <p:nvPr>
            <p:ph idx="1"/>
          </p:nvPr>
        </p:nvPicPr>
        <p:blipFill>
          <a:blip r:embed="rId2"/>
          <a:stretch>
            <a:fillRect/>
          </a:stretch>
        </p:blipFill>
        <p:spPr>
          <a:xfrm>
            <a:off x="548922" y="1600200"/>
            <a:ext cx="8046156" cy="4525963"/>
          </a:xfrm>
        </p:spPr>
      </p:pic>
    </p:spTree>
    <p:extLst>
      <p:ext uri="{BB962C8B-B14F-4D97-AF65-F5344CB8AC3E}">
        <p14:creationId xmlns:p14="http://schemas.microsoft.com/office/powerpoint/2010/main" val="487622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7EFA0-0D15-97A7-2B6E-9593775616A4}"/>
              </a:ext>
            </a:extLst>
          </p:cNvPr>
          <p:cNvSpPr>
            <a:spLocks noGrp="1"/>
          </p:cNvSpPr>
          <p:nvPr>
            <p:ph type="title"/>
          </p:nvPr>
        </p:nvSpPr>
        <p:spPr/>
        <p:txBody>
          <a:bodyPr/>
          <a:lstStyle/>
          <a:p>
            <a:r>
              <a:rPr lang="en-GB" dirty="0"/>
              <a:t>PT: Initial Assessment</a:t>
            </a:r>
          </a:p>
        </p:txBody>
      </p:sp>
      <p:pic>
        <p:nvPicPr>
          <p:cNvPr id="11" name="Content Placeholder 10">
            <a:extLst>
              <a:ext uri="{FF2B5EF4-FFF2-40B4-BE49-F238E27FC236}">
                <a16:creationId xmlns:a16="http://schemas.microsoft.com/office/drawing/2014/main" id="{EA0AF220-AADA-7B90-2EA5-90876EA8E4B8}"/>
              </a:ext>
            </a:extLst>
          </p:cNvPr>
          <p:cNvPicPr>
            <a:picLocks noGrp="1" noChangeAspect="1"/>
          </p:cNvPicPr>
          <p:nvPr>
            <p:ph idx="1"/>
          </p:nvPr>
        </p:nvPicPr>
        <p:blipFill>
          <a:blip r:embed="rId2"/>
          <a:stretch>
            <a:fillRect/>
          </a:stretch>
        </p:blipFill>
        <p:spPr>
          <a:xfrm>
            <a:off x="548922" y="1600200"/>
            <a:ext cx="8046156" cy="4525963"/>
          </a:xfrm>
        </p:spPr>
      </p:pic>
    </p:spTree>
    <p:extLst>
      <p:ext uri="{BB962C8B-B14F-4D97-AF65-F5344CB8AC3E}">
        <p14:creationId xmlns:p14="http://schemas.microsoft.com/office/powerpoint/2010/main" val="2334890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3AAB-9849-D76A-19F8-A11AA6E2EE23}"/>
              </a:ext>
            </a:extLst>
          </p:cNvPr>
          <p:cNvSpPr>
            <a:spLocks noGrp="1"/>
          </p:cNvSpPr>
          <p:nvPr>
            <p:ph type="title"/>
          </p:nvPr>
        </p:nvSpPr>
        <p:spPr/>
        <p:txBody>
          <a:bodyPr/>
          <a:lstStyle/>
          <a:p>
            <a:r>
              <a:rPr lang="en-GB" dirty="0"/>
              <a:t>Important notes</a:t>
            </a:r>
          </a:p>
        </p:txBody>
      </p:sp>
      <p:sp>
        <p:nvSpPr>
          <p:cNvPr id="3" name="Content Placeholder 2">
            <a:extLst>
              <a:ext uri="{FF2B5EF4-FFF2-40B4-BE49-F238E27FC236}">
                <a16:creationId xmlns:a16="http://schemas.microsoft.com/office/drawing/2014/main" id="{AE42C1D5-4489-489B-3A43-086C5F0F3F1F}"/>
              </a:ext>
            </a:extLst>
          </p:cNvPr>
          <p:cNvSpPr>
            <a:spLocks noGrp="1"/>
          </p:cNvSpPr>
          <p:nvPr>
            <p:ph idx="1"/>
          </p:nvPr>
        </p:nvSpPr>
        <p:spPr>
          <a:xfrm>
            <a:off x="457200" y="1600200"/>
            <a:ext cx="8229600" cy="4983162"/>
          </a:xfrm>
        </p:spPr>
        <p:txBody>
          <a:bodyPr>
            <a:normAutofit fontScale="70000" lnSpcReduction="20000"/>
          </a:bodyPr>
          <a:lstStyle/>
          <a:p>
            <a:r>
              <a:rPr lang="en-US" dirty="0"/>
              <a:t>Useful documents to review prior to initial assessment include the </a:t>
            </a:r>
            <a:r>
              <a:rPr lang="en-US" b="1" dirty="0"/>
              <a:t>Clinical Summary </a:t>
            </a:r>
            <a:r>
              <a:rPr lang="en-US" dirty="0"/>
              <a:t>and </a:t>
            </a:r>
            <a:r>
              <a:rPr lang="en-US" b="1" dirty="0"/>
              <a:t>Patient Profile </a:t>
            </a:r>
            <a:r>
              <a:rPr lang="en-US" dirty="0"/>
              <a:t>in the Overview section. The </a:t>
            </a:r>
            <a:r>
              <a:rPr lang="en-US" b="1" dirty="0"/>
              <a:t>Medical Admission </a:t>
            </a:r>
            <a:r>
              <a:rPr lang="en-US" dirty="0"/>
              <a:t>and </a:t>
            </a:r>
            <a:r>
              <a:rPr lang="en-US" b="1" dirty="0"/>
              <a:t>Daily Ward Round </a:t>
            </a:r>
            <a:r>
              <a:rPr lang="en-US" dirty="0"/>
              <a:t>are also useful, found in Clinical Notes section</a:t>
            </a:r>
          </a:p>
          <a:p>
            <a:r>
              <a:rPr lang="en-US" dirty="0"/>
              <a:t>Observations will automatically populate and be shown in green until you have acknowledged them as correct, then they will turn purple. These should be checked, and additional info be added if appropriate</a:t>
            </a:r>
            <a:endParaRPr lang="en-GB" dirty="0"/>
          </a:p>
          <a:p>
            <a:r>
              <a:rPr lang="en-GB" dirty="0"/>
              <a:t>Remember – green or purple text means not saved – will only be saved if text is black</a:t>
            </a:r>
          </a:p>
          <a:p>
            <a:r>
              <a:rPr lang="en-GB" dirty="0"/>
              <a:t>Some fields will automatically appear in future documents, so it is important to consider carefully what you add to these sections:</a:t>
            </a:r>
          </a:p>
          <a:p>
            <a:pPr marL="0" indent="0">
              <a:buNone/>
            </a:pPr>
            <a:r>
              <a:rPr lang="en-GB" dirty="0"/>
              <a:t>	</a:t>
            </a:r>
            <a:r>
              <a:rPr lang="en-GB" i="1" dirty="0"/>
              <a:t>PT Goals (SMART, patient focussed)</a:t>
            </a:r>
          </a:p>
          <a:p>
            <a:pPr marL="0" indent="0">
              <a:buNone/>
            </a:pPr>
            <a:r>
              <a:rPr lang="en-GB" i="1" dirty="0"/>
              <a:t>	Physiotherapy summary (brief summary of that session)</a:t>
            </a:r>
          </a:p>
          <a:p>
            <a:pPr marL="0" indent="0">
              <a:buNone/>
            </a:pPr>
            <a:r>
              <a:rPr lang="en-GB" i="1" dirty="0"/>
              <a:t>	PT Timeline (Useful for weekend handover, limit to key     	events, keep brief)</a:t>
            </a:r>
          </a:p>
          <a:p>
            <a:endParaRPr lang="en-GB" dirty="0"/>
          </a:p>
        </p:txBody>
      </p:sp>
    </p:spTree>
    <p:extLst>
      <p:ext uri="{BB962C8B-B14F-4D97-AF65-F5344CB8AC3E}">
        <p14:creationId xmlns:p14="http://schemas.microsoft.com/office/powerpoint/2010/main" val="1875119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2D232-BB71-46CE-8406-A6862558BC12}"/>
              </a:ext>
            </a:extLst>
          </p:cNvPr>
          <p:cNvSpPr>
            <a:spLocks noGrp="1"/>
          </p:cNvSpPr>
          <p:nvPr>
            <p:ph type="title"/>
          </p:nvPr>
        </p:nvSpPr>
        <p:spPr/>
        <p:txBody>
          <a:bodyPr>
            <a:normAutofit fontScale="90000"/>
          </a:bodyPr>
          <a:lstStyle/>
          <a:p>
            <a:r>
              <a:rPr lang="en-US" dirty="0"/>
              <a:t>Therapies: Short Clinical Assessment (Admission)</a:t>
            </a:r>
            <a:endParaRPr lang="en-GB" dirty="0"/>
          </a:p>
        </p:txBody>
      </p:sp>
      <p:pic>
        <p:nvPicPr>
          <p:cNvPr id="5" name="Content Placeholder 4">
            <a:extLst>
              <a:ext uri="{FF2B5EF4-FFF2-40B4-BE49-F238E27FC236}">
                <a16:creationId xmlns:a16="http://schemas.microsoft.com/office/drawing/2014/main" id="{AFEC673A-1C2E-B606-1F2D-A6A2AD59FC2C}"/>
              </a:ext>
            </a:extLst>
          </p:cNvPr>
          <p:cNvPicPr>
            <a:picLocks noGrp="1" noChangeAspect="1"/>
          </p:cNvPicPr>
          <p:nvPr>
            <p:ph idx="1"/>
          </p:nvPr>
        </p:nvPicPr>
        <p:blipFill>
          <a:blip r:embed="rId2"/>
          <a:stretch>
            <a:fillRect/>
          </a:stretch>
        </p:blipFill>
        <p:spPr>
          <a:xfrm>
            <a:off x="219517" y="1628800"/>
            <a:ext cx="8704966" cy="4896544"/>
          </a:xfrm>
        </p:spPr>
      </p:pic>
    </p:spTree>
    <p:extLst>
      <p:ext uri="{BB962C8B-B14F-4D97-AF65-F5344CB8AC3E}">
        <p14:creationId xmlns:p14="http://schemas.microsoft.com/office/powerpoint/2010/main" val="1632502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ADB0E-9265-C21B-88E3-AD8975EF2948}"/>
              </a:ext>
            </a:extLst>
          </p:cNvPr>
          <p:cNvSpPr>
            <a:spLocks noGrp="1"/>
          </p:cNvSpPr>
          <p:nvPr>
            <p:ph type="title"/>
          </p:nvPr>
        </p:nvSpPr>
        <p:spPr/>
        <p:txBody>
          <a:bodyPr>
            <a:normAutofit fontScale="90000"/>
          </a:bodyPr>
          <a:lstStyle/>
          <a:p>
            <a:r>
              <a:rPr lang="en-GB" dirty="0"/>
              <a:t>Therapies: Short Clinical Assessment (Admission)</a:t>
            </a:r>
          </a:p>
        </p:txBody>
      </p:sp>
      <p:pic>
        <p:nvPicPr>
          <p:cNvPr id="9" name="Content Placeholder 8">
            <a:extLst>
              <a:ext uri="{FF2B5EF4-FFF2-40B4-BE49-F238E27FC236}">
                <a16:creationId xmlns:a16="http://schemas.microsoft.com/office/drawing/2014/main" id="{ED999378-E429-0780-3A27-4C57E166144B}"/>
              </a:ext>
            </a:extLst>
          </p:cNvPr>
          <p:cNvPicPr>
            <a:picLocks noGrp="1" noChangeAspect="1"/>
          </p:cNvPicPr>
          <p:nvPr>
            <p:ph idx="1"/>
          </p:nvPr>
        </p:nvPicPr>
        <p:blipFill>
          <a:blip r:embed="rId2"/>
          <a:stretch>
            <a:fillRect/>
          </a:stretch>
        </p:blipFill>
        <p:spPr>
          <a:xfrm>
            <a:off x="246810" y="1628800"/>
            <a:ext cx="8650380" cy="4865839"/>
          </a:xfrm>
        </p:spPr>
      </p:pic>
    </p:spTree>
    <p:extLst>
      <p:ext uri="{BB962C8B-B14F-4D97-AF65-F5344CB8AC3E}">
        <p14:creationId xmlns:p14="http://schemas.microsoft.com/office/powerpoint/2010/main" val="1341705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3AAB-9849-D76A-19F8-A11AA6E2EE23}"/>
              </a:ext>
            </a:extLst>
          </p:cNvPr>
          <p:cNvSpPr>
            <a:spLocks noGrp="1"/>
          </p:cNvSpPr>
          <p:nvPr>
            <p:ph type="title"/>
          </p:nvPr>
        </p:nvSpPr>
        <p:spPr/>
        <p:txBody>
          <a:bodyPr/>
          <a:lstStyle/>
          <a:p>
            <a:r>
              <a:rPr lang="en-GB" dirty="0"/>
              <a:t>Important notes</a:t>
            </a:r>
          </a:p>
        </p:txBody>
      </p:sp>
      <p:sp>
        <p:nvSpPr>
          <p:cNvPr id="3" name="Content Placeholder 2">
            <a:extLst>
              <a:ext uri="{FF2B5EF4-FFF2-40B4-BE49-F238E27FC236}">
                <a16:creationId xmlns:a16="http://schemas.microsoft.com/office/drawing/2014/main" id="{AE42C1D5-4489-489B-3A43-086C5F0F3F1F}"/>
              </a:ext>
            </a:extLst>
          </p:cNvPr>
          <p:cNvSpPr>
            <a:spLocks noGrp="1"/>
          </p:cNvSpPr>
          <p:nvPr>
            <p:ph idx="1"/>
          </p:nvPr>
        </p:nvSpPr>
        <p:spPr/>
        <p:txBody>
          <a:bodyPr>
            <a:normAutofit/>
          </a:bodyPr>
          <a:lstStyle/>
          <a:p>
            <a:r>
              <a:rPr lang="en-GB" dirty="0"/>
              <a:t>Remember – green text needs accepting, and purple text means not saved – will only be saved if text is black</a:t>
            </a:r>
          </a:p>
          <a:p>
            <a:r>
              <a:rPr lang="en-GB" dirty="0"/>
              <a:t>Not currently completed on step down / discharge, as a PDF discharge summary is created which is accessible via PENS and serves as written handover</a:t>
            </a:r>
          </a:p>
        </p:txBody>
      </p:sp>
    </p:spTree>
    <p:extLst>
      <p:ext uri="{BB962C8B-B14F-4D97-AF65-F5344CB8AC3E}">
        <p14:creationId xmlns:p14="http://schemas.microsoft.com/office/powerpoint/2010/main" val="1236017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PT: Comprehensive Clinical Assessment</a:t>
            </a:r>
            <a:endParaRPr lang="en-GB" dirty="0"/>
          </a:p>
        </p:txBody>
      </p:sp>
      <p:pic>
        <p:nvPicPr>
          <p:cNvPr id="5" name="Content Placeholder 4">
            <a:extLst>
              <a:ext uri="{FF2B5EF4-FFF2-40B4-BE49-F238E27FC236}">
                <a16:creationId xmlns:a16="http://schemas.microsoft.com/office/drawing/2014/main" id="{3463C511-560C-4C83-4C18-A2AC9F66C676}"/>
              </a:ext>
            </a:extLst>
          </p:cNvPr>
          <p:cNvPicPr>
            <a:picLocks noGrp="1" noChangeAspect="1"/>
          </p:cNvPicPr>
          <p:nvPr>
            <p:ph idx="1"/>
          </p:nvPr>
        </p:nvPicPr>
        <p:blipFill>
          <a:blip r:embed="rId2"/>
          <a:stretch>
            <a:fillRect/>
          </a:stretch>
        </p:blipFill>
        <p:spPr>
          <a:xfrm>
            <a:off x="322108" y="1628800"/>
            <a:ext cx="8499783" cy="4781128"/>
          </a:xfrm>
        </p:spPr>
      </p:pic>
    </p:spTree>
    <p:extLst>
      <p:ext uri="{BB962C8B-B14F-4D97-AF65-F5344CB8AC3E}">
        <p14:creationId xmlns:p14="http://schemas.microsoft.com/office/powerpoint/2010/main" val="1832944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FC11C-069F-BFD2-1FF3-1B4B83E44595}"/>
              </a:ext>
            </a:extLst>
          </p:cNvPr>
          <p:cNvSpPr>
            <a:spLocks noGrp="1"/>
          </p:cNvSpPr>
          <p:nvPr>
            <p:ph type="title"/>
          </p:nvPr>
        </p:nvSpPr>
        <p:spPr/>
        <p:txBody>
          <a:bodyPr>
            <a:normAutofit fontScale="90000"/>
          </a:bodyPr>
          <a:lstStyle/>
          <a:p>
            <a:r>
              <a:rPr lang="en-GB" dirty="0"/>
              <a:t>PT Comprehensive Clinical </a:t>
            </a:r>
            <a:br>
              <a:rPr lang="en-GB" dirty="0"/>
            </a:br>
            <a:r>
              <a:rPr lang="en-GB" dirty="0"/>
              <a:t>Assessment</a:t>
            </a:r>
          </a:p>
        </p:txBody>
      </p:sp>
      <p:pic>
        <p:nvPicPr>
          <p:cNvPr id="5" name="Content Placeholder 4">
            <a:extLst>
              <a:ext uri="{FF2B5EF4-FFF2-40B4-BE49-F238E27FC236}">
                <a16:creationId xmlns:a16="http://schemas.microsoft.com/office/drawing/2014/main" id="{78E8B813-B8E0-5ED0-8CB9-EB1FA8FD58C3}"/>
              </a:ext>
            </a:extLst>
          </p:cNvPr>
          <p:cNvPicPr>
            <a:picLocks noGrp="1" noChangeAspect="1"/>
          </p:cNvPicPr>
          <p:nvPr>
            <p:ph idx="1"/>
          </p:nvPr>
        </p:nvPicPr>
        <p:blipFill>
          <a:blip r:embed="rId2"/>
          <a:stretch>
            <a:fillRect/>
          </a:stretch>
        </p:blipFill>
        <p:spPr>
          <a:xfrm>
            <a:off x="322108" y="1628800"/>
            <a:ext cx="8499783" cy="4781128"/>
          </a:xfrm>
        </p:spPr>
      </p:pic>
    </p:spTree>
    <p:extLst>
      <p:ext uri="{BB962C8B-B14F-4D97-AF65-F5344CB8AC3E}">
        <p14:creationId xmlns:p14="http://schemas.microsoft.com/office/powerpoint/2010/main" val="2120598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3AAB-9849-D76A-19F8-A11AA6E2EE23}"/>
              </a:ext>
            </a:extLst>
          </p:cNvPr>
          <p:cNvSpPr>
            <a:spLocks noGrp="1"/>
          </p:cNvSpPr>
          <p:nvPr>
            <p:ph type="title"/>
          </p:nvPr>
        </p:nvSpPr>
        <p:spPr/>
        <p:txBody>
          <a:bodyPr/>
          <a:lstStyle/>
          <a:p>
            <a:r>
              <a:rPr lang="en-GB" dirty="0"/>
              <a:t>Important notes</a:t>
            </a:r>
          </a:p>
        </p:txBody>
      </p:sp>
      <p:sp>
        <p:nvSpPr>
          <p:cNvPr id="3" name="Content Placeholder 2">
            <a:extLst>
              <a:ext uri="{FF2B5EF4-FFF2-40B4-BE49-F238E27FC236}">
                <a16:creationId xmlns:a16="http://schemas.microsoft.com/office/drawing/2014/main" id="{AE42C1D5-4489-489B-3A43-086C5F0F3F1F}"/>
              </a:ext>
            </a:extLst>
          </p:cNvPr>
          <p:cNvSpPr>
            <a:spLocks noGrp="1"/>
          </p:cNvSpPr>
          <p:nvPr>
            <p:ph idx="1"/>
          </p:nvPr>
        </p:nvSpPr>
        <p:spPr>
          <a:xfrm>
            <a:off x="457200" y="1600200"/>
            <a:ext cx="8229600" cy="4983162"/>
          </a:xfrm>
        </p:spPr>
        <p:txBody>
          <a:bodyPr>
            <a:normAutofit fontScale="85000" lnSpcReduction="20000"/>
          </a:bodyPr>
          <a:lstStyle/>
          <a:p>
            <a:r>
              <a:rPr lang="en-US" dirty="0"/>
              <a:t>Observations will be shown in green until you have acknowledged them as correct, then they will turn purple</a:t>
            </a:r>
            <a:endParaRPr lang="en-GB" dirty="0"/>
          </a:p>
          <a:p>
            <a:r>
              <a:rPr lang="en-GB" dirty="0"/>
              <a:t>Remember – green or purple text means not saved – will only be saved if text is black</a:t>
            </a:r>
          </a:p>
          <a:p>
            <a:r>
              <a:rPr lang="en-GB" dirty="0"/>
              <a:t>Some information you complete here will automatically appear in future documents, so it is important to consider carefully what you add to these sections:</a:t>
            </a:r>
          </a:p>
          <a:p>
            <a:pPr marL="0" indent="0">
              <a:buNone/>
            </a:pPr>
            <a:r>
              <a:rPr lang="en-GB" dirty="0"/>
              <a:t>	</a:t>
            </a:r>
            <a:r>
              <a:rPr lang="en-GB" i="1" dirty="0"/>
              <a:t>PT Goals</a:t>
            </a:r>
          </a:p>
          <a:p>
            <a:pPr marL="0" indent="0">
              <a:buNone/>
            </a:pPr>
            <a:r>
              <a:rPr lang="en-GB" i="1" dirty="0"/>
              <a:t>	PT summary</a:t>
            </a:r>
          </a:p>
          <a:p>
            <a:pPr marL="0" indent="0">
              <a:buNone/>
            </a:pPr>
            <a:r>
              <a:rPr lang="en-GB" i="1" dirty="0"/>
              <a:t>	PT Timeline</a:t>
            </a:r>
          </a:p>
          <a:p>
            <a:pPr marL="0" indent="0">
              <a:buNone/>
            </a:pPr>
            <a:r>
              <a:rPr lang="en-GB" i="1" dirty="0"/>
              <a:t>	PT Plan</a:t>
            </a:r>
          </a:p>
          <a:p>
            <a:endParaRPr lang="en-GB" dirty="0"/>
          </a:p>
        </p:txBody>
      </p:sp>
    </p:spTree>
    <p:extLst>
      <p:ext uri="{BB962C8B-B14F-4D97-AF65-F5344CB8AC3E}">
        <p14:creationId xmlns:p14="http://schemas.microsoft.com/office/powerpoint/2010/main" val="625850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9E703-DD94-E71B-78EC-1F2530DF539E}"/>
              </a:ext>
            </a:extLst>
          </p:cNvPr>
          <p:cNvSpPr>
            <a:spLocks noGrp="1"/>
          </p:cNvSpPr>
          <p:nvPr>
            <p:ph type="title"/>
          </p:nvPr>
        </p:nvSpPr>
        <p:spPr/>
        <p:txBody>
          <a:bodyPr>
            <a:normAutofit fontScale="90000"/>
          </a:bodyPr>
          <a:lstStyle/>
          <a:p>
            <a:r>
              <a:rPr lang="en-GB" dirty="0"/>
              <a:t>PT: Ongoing Assessment and Treatment</a:t>
            </a:r>
          </a:p>
        </p:txBody>
      </p:sp>
      <p:pic>
        <p:nvPicPr>
          <p:cNvPr id="9" name="Content Placeholder 8">
            <a:extLst>
              <a:ext uri="{FF2B5EF4-FFF2-40B4-BE49-F238E27FC236}">
                <a16:creationId xmlns:a16="http://schemas.microsoft.com/office/drawing/2014/main" id="{E90240C3-39D6-4BD8-6E19-4F927A95F876}"/>
              </a:ext>
            </a:extLst>
          </p:cNvPr>
          <p:cNvPicPr>
            <a:picLocks noGrp="1" noChangeAspect="1"/>
          </p:cNvPicPr>
          <p:nvPr>
            <p:ph idx="1"/>
          </p:nvPr>
        </p:nvPicPr>
        <p:blipFill>
          <a:blip r:embed="rId2"/>
          <a:stretch>
            <a:fillRect/>
          </a:stretch>
        </p:blipFill>
        <p:spPr>
          <a:xfrm>
            <a:off x="322108" y="1628800"/>
            <a:ext cx="8499783" cy="4781128"/>
          </a:xfrm>
        </p:spPr>
      </p:pic>
    </p:spTree>
    <p:extLst>
      <p:ext uri="{BB962C8B-B14F-4D97-AF65-F5344CB8AC3E}">
        <p14:creationId xmlns:p14="http://schemas.microsoft.com/office/powerpoint/2010/main" val="2730938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C4D1B-9FEB-1567-C5CB-0645C43AC1E5}"/>
              </a:ext>
            </a:extLst>
          </p:cNvPr>
          <p:cNvSpPr>
            <a:spLocks noGrp="1"/>
          </p:cNvSpPr>
          <p:nvPr>
            <p:ph type="title"/>
          </p:nvPr>
        </p:nvSpPr>
        <p:spPr/>
        <p:txBody>
          <a:bodyPr>
            <a:normAutofit fontScale="90000"/>
          </a:bodyPr>
          <a:lstStyle/>
          <a:p>
            <a:r>
              <a:rPr lang="en-US" dirty="0"/>
              <a:t>PT: Ongoing Assessment and Treatment</a:t>
            </a:r>
            <a:endParaRPr lang="en-GB" dirty="0"/>
          </a:p>
        </p:txBody>
      </p:sp>
      <p:pic>
        <p:nvPicPr>
          <p:cNvPr id="5" name="Content Placeholder 4">
            <a:extLst>
              <a:ext uri="{FF2B5EF4-FFF2-40B4-BE49-F238E27FC236}">
                <a16:creationId xmlns:a16="http://schemas.microsoft.com/office/drawing/2014/main" id="{79C95E68-D0BB-EA8E-48BE-49BD8C7B2F89}"/>
              </a:ext>
            </a:extLst>
          </p:cNvPr>
          <p:cNvPicPr>
            <a:picLocks noGrp="1" noChangeAspect="1"/>
          </p:cNvPicPr>
          <p:nvPr>
            <p:ph idx="1"/>
          </p:nvPr>
        </p:nvPicPr>
        <p:blipFill>
          <a:blip r:embed="rId2"/>
          <a:stretch>
            <a:fillRect/>
          </a:stretch>
        </p:blipFill>
        <p:spPr>
          <a:xfrm>
            <a:off x="328213" y="1628800"/>
            <a:ext cx="8487574" cy="4774261"/>
          </a:xfrm>
        </p:spPr>
      </p:pic>
    </p:spTree>
    <p:extLst>
      <p:ext uri="{BB962C8B-B14F-4D97-AF65-F5344CB8AC3E}">
        <p14:creationId xmlns:p14="http://schemas.microsoft.com/office/powerpoint/2010/main" val="132526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3AAB-9849-D76A-19F8-A11AA6E2EE23}"/>
              </a:ext>
            </a:extLst>
          </p:cNvPr>
          <p:cNvSpPr>
            <a:spLocks noGrp="1"/>
          </p:cNvSpPr>
          <p:nvPr>
            <p:ph type="title"/>
          </p:nvPr>
        </p:nvSpPr>
        <p:spPr/>
        <p:txBody>
          <a:bodyPr/>
          <a:lstStyle/>
          <a:p>
            <a:r>
              <a:rPr lang="en-GB" dirty="0"/>
              <a:t>Important notes</a:t>
            </a:r>
          </a:p>
        </p:txBody>
      </p:sp>
      <p:sp>
        <p:nvSpPr>
          <p:cNvPr id="3" name="Content Placeholder 2">
            <a:extLst>
              <a:ext uri="{FF2B5EF4-FFF2-40B4-BE49-F238E27FC236}">
                <a16:creationId xmlns:a16="http://schemas.microsoft.com/office/drawing/2014/main" id="{AE42C1D5-4489-489B-3A43-086C5F0F3F1F}"/>
              </a:ext>
            </a:extLst>
          </p:cNvPr>
          <p:cNvSpPr>
            <a:spLocks noGrp="1"/>
          </p:cNvSpPr>
          <p:nvPr>
            <p:ph idx="1"/>
          </p:nvPr>
        </p:nvSpPr>
        <p:spPr>
          <a:xfrm>
            <a:off x="457200" y="1600200"/>
            <a:ext cx="8229600" cy="4983162"/>
          </a:xfrm>
        </p:spPr>
        <p:txBody>
          <a:bodyPr>
            <a:normAutofit fontScale="92500" lnSpcReduction="20000"/>
          </a:bodyPr>
          <a:lstStyle/>
          <a:p>
            <a:r>
              <a:rPr lang="en-US" dirty="0"/>
              <a:t>Observations will be shown in green until you have acknowledged them as correct, then they will turn purple</a:t>
            </a:r>
            <a:endParaRPr lang="en-GB" dirty="0"/>
          </a:p>
          <a:p>
            <a:r>
              <a:rPr lang="en-GB" dirty="0"/>
              <a:t>Remember – green or purple text means not saved – will only be saved if text is black</a:t>
            </a:r>
          </a:p>
          <a:p>
            <a:r>
              <a:rPr lang="en-GB" dirty="0"/>
              <a:t>Some fields will automatically appear in future documents, so it is important to consider carefully what you add to these sections:</a:t>
            </a:r>
          </a:p>
          <a:p>
            <a:pPr marL="0" indent="0">
              <a:buNone/>
            </a:pPr>
            <a:r>
              <a:rPr lang="en-GB" dirty="0"/>
              <a:t>	</a:t>
            </a:r>
            <a:r>
              <a:rPr lang="en-GB" i="1" dirty="0"/>
              <a:t>PT Goals</a:t>
            </a:r>
          </a:p>
          <a:p>
            <a:pPr marL="0" indent="0">
              <a:buNone/>
            </a:pPr>
            <a:r>
              <a:rPr lang="en-GB" i="1" dirty="0"/>
              <a:t>	PT summary</a:t>
            </a:r>
          </a:p>
          <a:p>
            <a:pPr marL="0" indent="0">
              <a:buNone/>
            </a:pPr>
            <a:r>
              <a:rPr lang="en-GB" i="1" dirty="0"/>
              <a:t>	PT Timeline</a:t>
            </a:r>
          </a:p>
          <a:p>
            <a:pPr marL="0" indent="0">
              <a:buNone/>
            </a:pPr>
            <a:endParaRPr lang="en-GB" i="1" dirty="0"/>
          </a:p>
          <a:p>
            <a:endParaRPr lang="en-GB" dirty="0"/>
          </a:p>
        </p:txBody>
      </p:sp>
    </p:spTree>
    <p:extLst>
      <p:ext uri="{BB962C8B-B14F-4D97-AF65-F5344CB8AC3E}">
        <p14:creationId xmlns:p14="http://schemas.microsoft.com/office/powerpoint/2010/main" val="3176402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MDT: ICU Therapies Weekly MDT (AUH)</a:t>
            </a:r>
            <a:endParaRPr lang="en-GB" sz="3600" dirty="0"/>
          </a:p>
        </p:txBody>
      </p:sp>
      <p:pic>
        <p:nvPicPr>
          <p:cNvPr id="7" name="Content Placeholder 6">
            <a:extLst>
              <a:ext uri="{FF2B5EF4-FFF2-40B4-BE49-F238E27FC236}">
                <a16:creationId xmlns:a16="http://schemas.microsoft.com/office/drawing/2014/main" id="{7B551E35-4052-EC09-AA83-17E571020DC0}"/>
              </a:ext>
            </a:extLst>
          </p:cNvPr>
          <p:cNvPicPr>
            <a:picLocks noGrp="1" noChangeAspect="1"/>
          </p:cNvPicPr>
          <p:nvPr>
            <p:ph idx="1"/>
          </p:nvPr>
        </p:nvPicPr>
        <p:blipFill>
          <a:blip r:embed="rId2"/>
          <a:stretch>
            <a:fillRect/>
          </a:stretch>
        </p:blipFill>
        <p:spPr>
          <a:xfrm>
            <a:off x="548922" y="1600200"/>
            <a:ext cx="8046156" cy="4525963"/>
          </a:xfrm>
        </p:spPr>
      </p:pic>
    </p:spTree>
    <p:extLst>
      <p:ext uri="{BB962C8B-B14F-4D97-AF65-F5344CB8AC3E}">
        <p14:creationId xmlns:p14="http://schemas.microsoft.com/office/powerpoint/2010/main" val="905723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E4492-5C99-ABE4-8812-452F7D539F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150313-13A2-C2E2-615B-C499BBFD4CD8}"/>
              </a:ext>
            </a:extLst>
          </p:cNvPr>
          <p:cNvSpPr>
            <a:spLocks noGrp="1"/>
          </p:cNvSpPr>
          <p:nvPr>
            <p:ph type="title"/>
          </p:nvPr>
        </p:nvSpPr>
        <p:spPr/>
        <p:txBody>
          <a:bodyPr>
            <a:normAutofit fontScale="90000"/>
          </a:bodyPr>
          <a:lstStyle/>
          <a:p>
            <a:r>
              <a:rPr lang="en-US" dirty="0"/>
              <a:t>MDT:</a:t>
            </a:r>
            <a:r>
              <a:rPr kumimoji="0" lang="en-US" sz="4000" b="0" i="0" u="none" strike="noStrike" kern="1200" cap="none" spc="0" normalizeH="0" baseline="0" noProof="0" dirty="0">
                <a:ln>
                  <a:noFill/>
                </a:ln>
                <a:solidFill>
                  <a:prstClr val="black"/>
                </a:solidFill>
                <a:effectLst/>
                <a:uLnTx/>
                <a:uFillTx/>
                <a:latin typeface="Calibri"/>
                <a:ea typeface="+mj-ea"/>
                <a:cs typeface="+mj-cs"/>
              </a:rPr>
              <a:t> ICU Therapies Weekly MDT (AUH)</a:t>
            </a:r>
            <a:endParaRPr lang="en-GB" dirty="0"/>
          </a:p>
        </p:txBody>
      </p:sp>
      <p:pic>
        <p:nvPicPr>
          <p:cNvPr id="6" name="Content Placeholder 5">
            <a:extLst>
              <a:ext uri="{FF2B5EF4-FFF2-40B4-BE49-F238E27FC236}">
                <a16:creationId xmlns:a16="http://schemas.microsoft.com/office/drawing/2014/main" id="{BD01B492-1946-5375-F989-B6D55D0CB182}"/>
              </a:ext>
            </a:extLst>
          </p:cNvPr>
          <p:cNvPicPr>
            <a:picLocks noGrp="1" noChangeAspect="1"/>
          </p:cNvPicPr>
          <p:nvPr>
            <p:ph idx="1"/>
          </p:nvPr>
        </p:nvPicPr>
        <p:blipFill>
          <a:blip r:embed="rId2"/>
          <a:stretch>
            <a:fillRect/>
          </a:stretch>
        </p:blipFill>
        <p:spPr>
          <a:xfrm>
            <a:off x="548922" y="1600200"/>
            <a:ext cx="8046156" cy="4525963"/>
          </a:xfrm>
        </p:spPr>
      </p:pic>
    </p:spTree>
    <p:extLst>
      <p:ext uri="{BB962C8B-B14F-4D97-AF65-F5344CB8AC3E}">
        <p14:creationId xmlns:p14="http://schemas.microsoft.com/office/powerpoint/2010/main" val="2837846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EBA20-1F23-3A8E-6BB3-5080837E8E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1B0B06-D416-702B-A2FC-EB7F79810CA5}"/>
              </a:ext>
            </a:extLst>
          </p:cNvPr>
          <p:cNvSpPr>
            <a:spLocks noGrp="1"/>
          </p:cNvSpPr>
          <p:nvPr>
            <p:ph type="title"/>
          </p:nvPr>
        </p:nvSpPr>
        <p:spPr/>
        <p:txBody>
          <a:bodyPr>
            <a:normAutofit fontScale="90000"/>
          </a:bodyPr>
          <a:lstStyle/>
          <a:p>
            <a:r>
              <a:rPr lang="en-US" sz="4000" dirty="0"/>
              <a:t>MDT</a:t>
            </a:r>
            <a:r>
              <a:rPr lang="en-US" dirty="0"/>
              <a:t>:</a:t>
            </a:r>
            <a:r>
              <a:rPr kumimoji="0" lang="en-US" sz="4000" b="0" i="0" u="none" strike="noStrike" kern="1200" cap="none" spc="0" normalizeH="0" baseline="0" noProof="0" dirty="0">
                <a:ln>
                  <a:noFill/>
                </a:ln>
                <a:solidFill>
                  <a:prstClr val="black"/>
                </a:solidFill>
                <a:effectLst/>
                <a:uLnTx/>
                <a:uFillTx/>
                <a:latin typeface="Calibri"/>
                <a:ea typeface="+mj-ea"/>
                <a:cs typeface="+mj-cs"/>
              </a:rPr>
              <a:t> ICU Therapies Weekly MDT (AUH)</a:t>
            </a:r>
            <a:endParaRPr lang="en-GB" dirty="0"/>
          </a:p>
        </p:txBody>
      </p:sp>
      <p:pic>
        <p:nvPicPr>
          <p:cNvPr id="7" name="Content Placeholder 6">
            <a:extLst>
              <a:ext uri="{FF2B5EF4-FFF2-40B4-BE49-F238E27FC236}">
                <a16:creationId xmlns:a16="http://schemas.microsoft.com/office/drawing/2014/main" id="{AF41FD85-3380-CF29-69F5-71D3711F5115}"/>
              </a:ext>
            </a:extLst>
          </p:cNvPr>
          <p:cNvPicPr>
            <a:picLocks noGrp="1" noChangeAspect="1"/>
          </p:cNvPicPr>
          <p:nvPr>
            <p:ph idx="1"/>
          </p:nvPr>
        </p:nvPicPr>
        <p:blipFill>
          <a:blip r:embed="rId2"/>
          <a:srcRect t="62681"/>
          <a:stretch/>
        </p:blipFill>
        <p:spPr>
          <a:xfrm>
            <a:off x="606356" y="1340768"/>
            <a:ext cx="8046156" cy="1689051"/>
          </a:xfrm>
        </p:spPr>
      </p:pic>
      <p:sp>
        <p:nvSpPr>
          <p:cNvPr id="8" name="TextBox 7">
            <a:extLst>
              <a:ext uri="{FF2B5EF4-FFF2-40B4-BE49-F238E27FC236}">
                <a16:creationId xmlns:a16="http://schemas.microsoft.com/office/drawing/2014/main" id="{1419102D-5196-69EB-89F1-AE5D38D71DDD}"/>
              </a:ext>
            </a:extLst>
          </p:cNvPr>
          <p:cNvSpPr txBox="1"/>
          <p:nvPr/>
        </p:nvSpPr>
        <p:spPr>
          <a:xfrm>
            <a:off x="606356" y="3212976"/>
            <a:ext cx="7998092" cy="285001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Calibri"/>
                <a:ea typeface="+mn-ea"/>
                <a:cs typeface="+mn-cs"/>
              </a:rPr>
              <a:t>Professional weekly updates should be entered prior / during the MDT meeting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Calibri"/>
                <a:ea typeface="+mn-ea"/>
                <a:cs typeface="+mn-cs"/>
              </a:rPr>
              <a:t>Goals and plans should automatically be pulled through from previously completed documents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Remember – green or purple text means not saved – will only be saved if text is black</a:t>
            </a:r>
          </a:p>
        </p:txBody>
      </p:sp>
    </p:spTree>
    <p:extLst>
      <p:ext uri="{BB962C8B-B14F-4D97-AF65-F5344CB8AC3E}">
        <p14:creationId xmlns:p14="http://schemas.microsoft.com/office/powerpoint/2010/main" val="805421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09AD3-75C5-F70A-13D0-FFEBE8E27FD4}"/>
              </a:ext>
            </a:extLst>
          </p:cNvPr>
          <p:cNvSpPr>
            <a:spLocks noGrp="1"/>
          </p:cNvSpPr>
          <p:nvPr>
            <p:ph type="title"/>
          </p:nvPr>
        </p:nvSpPr>
        <p:spPr/>
        <p:txBody>
          <a:bodyPr>
            <a:normAutofit fontScale="90000"/>
          </a:bodyPr>
          <a:lstStyle/>
          <a:p>
            <a:r>
              <a:rPr lang="en-GB" dirty="0"/>
              <a:t>PT/SLT: Tracheostomy Weaning and Rehabilitation</a:t>
            </a:r>
          </a:p>
        </p:txBody>
      </p:sp>
      <p:pic>
        <p:nvPicPr>
          <p:cNvPr id="5" name="Content Placeholder 4">
            <a:extLst>
              <a:ext uri="{FF2B5EF4-FFF2-40B4-BE49-F238E27FC236}">
                <a16:creationId xmlns:a16="http://schemas.microsoft.com/office/drawing/2014/main" id="{A1ABAB90-64BD-B18D-79CF-9FE51E530BA7}"/>
              </a:ext>
            </a:extLst>
          </p:cNvPr>
          <p:cNvPicPr>
            <a:picLocks noGrp="1" noChangeAspect="1"/>
          </p:cNvPicPr>
          <p:nvPr>
            <p:ph idx="1"/>
          </p:nvPr>
        </p:nvPicPr>
        <p:blipFill>
          <a:blip r:embed="rId2"/>
          <a:stretch>
            <a:fillRect/>
          </a:stretch>
        </p:blipFill>
        <p:spPr>
          <a:xfrm>
            <a:off x="322108" y="1628800"/>
            <a:ext cx="8499783" cy="4781128"/>
          </a:xfrm>
        </p:spPr>
      </p:pic>
    </p:spTree>
    <p:extLst>
      <p:ext uri="{BB962C8B-B14F-4D97-AF65-F5344CB8AC3E}">
        <p14:creationId xmlns:p14="http://schemas.microsoft.com/office/powerpoint/2010/main" val="134194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09AD3-75C5-F70A-13D0-FFEBE8E27FD4}"/>
              </a:ext>
            </a:extLst>
          </p:cNvPr>
          <p:cNvSpPr>
            <a:spLocks noGrp="1"/>
          </p:cNvSpPr>
          <p:nvPr>
            <p:ph type="title"/>
          </p:nvPr>
        </p:nvSpPr>
        <p:spPr/>
        <p:txBody>
          <a:bodyPr>
            <a:normAutofit fontScale="90000"/>
          </a:bodyPr>
          <a:lstStyle/>
          <a:p>
            <a:r>
              <a:rPr lang="en-GB" dirty="0"/>
              <a:t>PT/SLT: Tracheostomy Weaning and Rehabilitation</a:t>
            </a:r>
          </a:p>
        </p:txBody>
      </p:sp>
      <p:pic>
        <p:nvPicPr>
          <p:cNvPr id="7" name="Content Placeholder 6">
            <a:extLst>
              <a:ext uri="{FF2B5EF4-FFF2-40B4-BE49-F238E27FC236}">
                <a16:creationId xmlns:a16="http://schemas.microsoft.com/office/drawing/2014/main" id="{3DFEFD81-EBE1-4E30-B161-4DA8F8DA8470}"/>
              </a:ext>
            </a:extLst>
          </p:cNvPr>
          <p:cNvPicPr>
            <a:picLocks noGrp="1" noChangeAspect="1"/>
          </p:cNvPicPr>
          <p:nvPr>
            <p:ph idx="1"/>
          </p:nvPr>
        </p:nvPicPr>
        <p:blipFill>
          <a:blip r:embed="rId2"/>
          <a:stretch>
            <a:fillRect/>
          </a:stretch>
        </p:blipFill>
        <p:spPr>
          <a:xfrm>
            <a:off x="322108" y="1628800"/>
            <a:ext cx="8499783" cy="4781128"/>
          </a:xfrm>
        </p:spPr>
      </p:pic>
    </p:spTree>
    <p:extLst>
      <p:ext uri="{BB962C8B-B14F-4D97-AF65-F5344CB8AC3E}">
        <p14:creationId xmlns:p14="http://schemas.microsoft.com/office/powerpoint/2010/main" val="3926063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622B2-B234-C77B-C672-172FAC321219}"/>
              </a:ext>
            </a:extLst>
          </p:cNvPr>
          <p:cNvSpPr>
            <a:spLocks noGrp="1"/>
          </p:cNvSpPr>
          <p:nvPr>
            <p:ph type="title"/>
          </p:nvPr>
        </p:nvSpPr>
        <p:spPr/>
        <p:txBody>
          <a:bodyPr>
            <a:normAutofit fontScale="90000"/>
          </a:bodyPr>
          <a:lstStyle/>
          <a:p>
            <a:r>
              <a:rPr lang="en-GB" dirty="0"/>
              <a:t>PT/SLT: Tracheostomy Weaning and Rehabilitation</a:t>
            </a:r>
          </a:p>
        </p:txBody>
      </p:sp>
      <p:pic>
        <p:nvPicPr>
          <p:cNvPr id="5" name="Content Placeholder 4">
            <a:extLst>
              <a:ext uri="{FF2B5EF4-FFF2-40B4-BE49-F238E27FC236}">
                <a16:creationId xmlns:a16="http://schemas.microsoft.com/office/drawing/2014/main" id="{51C60C3D-4CD8-63B6-D03B-620CBF4D9FFB}"/>
              </a:ext>
            </a:extLst>
          </p:cNvPr>
          <p:cNvPicPr>
            <a:picLocks noGrp="1" noChangeAspect="1"/>
          </p:cNvPicPr>
          <p:nvPr>
            <p:ph idx="1"/>
          </p:nvPr>
        </p:nvPicPr>
        <p:blipFill>
          <a:blip r:embed="rId2"/>
          <a:stretch>
            <a:fillRect/>
          </a:stretch>
        </p:blipFill>
        <p:spPr>
          <a:xfrm>
            <a:off x="328213" y="1628800"/>
            <a:ext cx="8487574" cy="4774261"/>
          </a:xfrm>
        </p:spPr>
      </p:pic>
    </p:spTree>
    <p:extLst>
      <p:ext uri="{BB962C8B-B14F-4D97-AF65-F5344CB8AC3E}">
        <p14:creationId xmlns:p14="http://schemas.microsoft.com/office/powerpoint/2010/main" val="3229473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ADE0-3C6E-DC24-99C3-E46112955786}"/>
              </a:ext>
            </a:extLst>
          </p:cNvPr>
          <p:cNvSpPr>
            <a:spLocks noGrp="1"/>
          </p:cNvSpPr>
          <p:nvPr>
            <p:ph type="title"/>
          </p:nvPr>
        </p:nvSpPr>
        <p:spPr/>
        <p:txBody>
          <a:bodyPr>
            <a:normAutofit fontScale="90000"/>
          </a:bodyPr>
          <a:lstStyle/>
          <a:p>
            <a:r>
              <a:rPr lang="en-GB" dirty="0"/>
              <a:t>PT/SLT: Tracheostomy Weaning and Rehabilitation</a:t>
            </a:r>
          </a:p>
        </p:txBody>
      </p:sp>
      <p:pic>
        <p:nvPicPr>
          <p:cNvPr id="9" name="Content Placeholder 8">
            <a:extLst>
              <a:ext uri="{FF2B5EF4-FFF2-40B4-BE49-F238E27FC236}">
                <a16:creationId xmlns:a16="http://schemas.microsoft.com/office/drawing/2014/main" id="{008ABE4C-32FF-23E8-4794-2FDB8CC659EC}"/>
              </a:ext>
            </a:extLst>
          </p:cNvPr>
          <p:cNvPicPr>
            <a:picLocks noGrp="1" noChangeAspect="1"/>
          </p:cNvPicPr>
          <p:nvPr>
            <p:ph idx="1"/>
          </p:nvPr>
        </p:nvPicPr>
        <p:blipFill>
          <a:blip r:embed="rId2"/>
          <a:stretch>
            <a:fillRect/>
          </a:stretch>
        </p:blipFill>
        <p:spPr>
          <a:xfrm>
            <a:off x="322108" y="1628800"/>
            <a:ext cx="8499783" cy="4781128"/>
          </a:xfrm>
        </p:spPr>
      </p:pic>
    </p:spTree>
    <p:extLst>
      <p:ext uri="{BB962C8B-B14F-4D97-AF65-F5344CB8AC3E}">
        <p14:creationId xmlns:p14="http://schemas.microsoft.com/office/powerpoint/2010/main" val="3324393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3AAB-9849-D76A-19F8-A11AA6E2EE23}"/>
              </a:ext>
            </a:extLst>
          </p:cNvPr>
          <p:cNvSpPr>
            <a:spLocks noGrp="1"/>
          </p:cNvSpPr>
          <p:nvPr>
            <p:ph type="title"/>
          </p:nvPr>
        </p:nvSpPr>
        <p:spPr/>
        <p:txBody>
          <a:bodyPr/>
          <a:lstStyle/>
          <a:p>
            <a:r>
              <a:rPr lang="en-GB" dirty="0"/>
              <a:t>Important notes</a:t>
            </a:r>
          </a:p>
        </p:txBody>
      </p:sp>
      <p:sp>
        <p:nvSpPr>
          <p:cNvPr id="3" name="Content Placeholder 2">
            <a:extLst>
              <a:ext uri="{FF2B5EF4-FFF2-40B4-BE49-F238E27FC236}">
                <a16:creationId xmlns:a16="http://schemas.microsoft.com/office/drawing/2014/main" id="{AE42C1D5-4489-489B-3A43-086C5F0F3F1F}"/>
              </a:ext>
            </a:extLst>
          </p:cNvPr>
          <p:cNvSpPr>
            <a:spLocks noGrp="1"/>
          </p:cNvSpPr>
          <p:nvPr>
            <p:ph idx="1"/>
          </p:nvPr>
        </p:nvSpPr>
        <p:spPr>
          <a:xfrm>
            <a:off x="457200" y="1600200"/>
            <a:ext cx="8229600" cy="4983162"/>
          </a:xfrm>
        </p:spPr>
        <p:txBody>
          <a:bodyPr>
            <a:normAutofit fontScale="77500" lnSpcReduction="20000"/>
          </a:bodyPr>
          <a:lstStyle/>
          <a:p>
            <a:r>
              <a:rPr lang="en-US" dirty="0"/>
              <a:t>To be used at every Tracheostomy Weaning session to ensure appropriate info pulls through to future documents</a:t>
            </a:r>
          </a:p>
          <a:p>
            <a:r>
              <a:rPr lang="en-US" dirty="0"/>
              <a:t>Observations will be shown in green until you have acknowledged them as correct, then they will turn purple</a:t>
            </a:r>
            <a:endParaRPr lang="en-GB" dirty="0"/>
          </a:p>
          <a:p>
            <a:r>
              <a:rPr lang="en-GB" dirty="0"/>
              <a:t>Remember – green or purple text means not saved – will only be saved if text is black</a:t>
            </a:r>
          </a:p>
          <a:p>
            <a:r>
              <a:rPr lang="en-GB" dirty="0"/>
              <a:t>Some fields will automatically appear in future documents, so it is important to consider carefully what you add to these sections:</a:t>
            </a:r>
          </a:p>
          <a:p>
            <a:pPr marL="0" indent="0">
              <a:buNone/>
            </a:pPr>
            <a:r>
              <a:rPr lang="en-GB" dirty="0"/>
              <a:t>	</a:t>
            </a:r>
            <a:r>
              <a:rPr lang="en-GB" i="1" dirty="0"/>
              <a:t>PT Goals</a:t>
            </a:r>
          </a:p>
          <a:p>
            <a:pPr marL="0" indent="0">
              <a:buNone/>
            </a:pPr>
            <a:r>
              <a:rPr lang="en-GB" i="1" dirty="0"/>
              <a:t>	PT summary</a:t>
            </a:r>
          </a:p>
          <a:p>
            <a:pPr marL="0" indent="0">
              <a:buNone/>
            </a:pPr>
            <a:r>
              <a:rPr lang="en-GB" i="1" dirty="0"/>
              <a:t>	PT Timeline</a:t>
            </a:r>
          </a:p>
          <a:p>
            <a:pPr marL="0" indent="0">
              <a:buNone/>
            </a:pPr>
            <a:endParaRPr lang="en-GB" i="1" dirty="0"/>
          </a:p>
          <a:p>
            <a:endParaRPr lang="en-GB" dirty="0"/>
          </a:p>
        </p:txBody>
      </p:sp>
    </p:spTree>
    <p:extLst>
      <p:ext uri="{BB962C8B-B14F-4D97-AF65-F5344CB8AC3E}">
        <p14:creationId xmlns:p14="http://schemas.microsoft.com/office/powerpoint/2010/main" val="2446125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31E04-6144-9BB7-22FE-94ADB4B63907}"/>
              </a:ext>
            </a:extLst>
          </p:cNvPr>
          <p:cNvSpPr>
            <a:spLocks noGrp="1"/>
          </p:cNvSpPr>
          <p:nvPr>
            <p:ph type="title"/>
          </p:nvPr>
        </p:nvSpPr>
        <p:spPr/>
        <p:txBody>
          <a:bodyPr/>
          <a:lstStyle/>
          <a:p>
            <a:r>
              <a:rPr lang="en-GB" dirty="0"/>
              <a:t>Tracheostomy MDT Meeting</a:t>
            </a:r>
          </a:p>
        </p:txBody>
      </p:sp>
      <p:pic>
        <p:nvPicPr>
          <p:cNvPr id="5" name="Content Placeholder 4">
            <a:extLst>
              <a:ext uri="{FF2B5EF4-FFF2-40B4-BE49-F238E27FC236}">
                <a16:creationId xmlns:a16="http://schemas.microsoft.com/office/drawing/2014/main" id="{3DB18B74-DFAE-D62B-6514-FBC0DB538646}"/>
              </a:ext>
            </a:extLst>
          </p:cNvPr>
          <p:cNvPicPr>
            <a:picLocks noGrp="1" noChangeAspect="1"/>
          </p:cNvPicPr>
          <p:nvPr>
            <p:ph idx="1"/>
          </p:nvPr>
        </p:nvPicPr>
        <p:blipFill>
          <a:blip r:embed="rId2"/>
          <a:stretch>
            <a:fillRect/>
          </a:stretch>
        </p:blipFill>
        <p:spPr>
          <a:xfrm>
            <a:off x="322108" y="1628800"/>
            <a:ext cx="8499783" cy="4781128"/>
          </a:xfrm>
        </p:spPr>
      </p:pic>
    </p:spTree>
    <p:extLst>
      <p:ext uri="{BB962C8B-B14F-4D97-AF65-F5344CB8AC3E}">
        <p14:creationId xmlns:p14="http://schemas.microsoft.com/office/powerpoint/2010/main" val="1790039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C7D1B-6A17-3D5D-1444-E2DF2E47E36D}"/>
              </a:ext>
            </a:extLst>
          </p:cNvPr>
          <p:cNvSpPr>
            <a:spLocks noGrp="1"/>
          </p:cNvSpPr>
          <p:nvPr>
            <p:ph type="title"/>
          </p:nvPr>
        </p:nvSpPr>
        <p:spPr/>
        <p:txBody>
          <a:bodyPr/>
          <a:lstStyle/>
          <a:p>
            <a:r>
              <a:rPr lang="en-GB" dirty="0"/>
              <a:t>Tracheostomy MDT Meeting</a:t>
            </a:r>
          </a:p>
        </p:txBody>
      </p:sp>
      <p:pic>
        <p:nvPicPr>
          <p:cNvPr id="5" name="Content Placeholder 4">
            <a:extLst>
              <a:ext uri="{FF2B5EF4-FFF2-40B4-BE49-F238E27FC236}">
                <a16:creationId xmlns:a16="http://schemas.microsoft.com/office/drawing/2014/main" id="{8DE40CE0-13FF-AAB3-17B9-DF7D4F1F891A}"/>
              </a:ext>
            </a:extLst>
          </p:cNvPr>
          <p:cNvPicPr>
            <a:picLocks noGrp="1" noChangeAspect="1"/>
          </p:cNvPicPr>
          <p:nvPr>
            <p:ph idx="1"/>
          </p:nvPr>
        </p:nvPicPr>
        <p:blipFill>
          <a:blip r:embed="rId2"/>
          <a:stretch>
            <a:fillRect/>
          </a:stretch>
        </p:blipFill>
        <p:spPr>
          <a:xfrm>
            <a:off x="322108" y="1628800"/>
            <a:ext cx="8499783" cy="4781128"/>
          </a:xfrm>
        </p:spPr>
      </p:pic>
    </p:spTree>
    <p:extLst>
      <p:ext uri="{BB962C8B-B14F-4D97-AF65-F5344CB8AC3E}">
        <p14:creationId xmlns:p14="http://schemas.microsoft.com/office/powerpoint/2010/main" val="981399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3AAB-9849-D76A-19F8-A11AA6E2EE23}"/>
              </a:ext>
            </a:extLst>
          </p:cNvPr>
          <p:cNvSpPr>
            <a:spLocks noGrp="1"/>
          </p:cNvSpPr>
          <p:nvPr>
            <p:ph type="title"/>
          </p:nvPr>
        </p:nvSpPr>
        <p:spPr/>
        <p:txBody>
          <a:bodyPr/>
          <a:lstStyle/>
          <a:p>
            <a:r>
              <a:rPr lang="en-GB" dirty="0"/>
              <a:t>Important notes</a:t>
            </a:r>
          </a:p>
        </p:txBody>
      </p:sp>
      <p:sp>
        <p:nvSpPr>
          <p:cNvPr id="3" name="Content Placeholder 2">
            <a:extLst>
              <a:ext uri="{FF2B5EF4-FFF2-40B4-BE49-F238E27FC236}">
                <a16:creationId xmlns:a16="http://schemas.microsoft.com/office/drawing/2014/main" id="{AE42C1D5-4489-489B-3A43-086C5F0F3F1F}"/>
              </a:ext>
            </a:extLst>
          </p:cNvPr>
          <p:cNvSpPr>
            <a:spLocks noGrp="1"/>
          </p:cNvSpPr>
          <p:nvPr>
            <p:ph idx="1"/>
          </p:nvPr>
        </p:nvSpPr>
        <p:spPr>
          <a:xfrm>
            <a:off x="457200" y="1600200"/>
            <a:ext cx="8229600" cy="4983162"/>
          </a:xfrm>
        </p:spPr>
        <p:txBody>
          <a:bodyPr>
            <a:normAutofit fontScale="92500" lnSpcReduction="20000"/>
          </a:bodyPr>
          <a:lstStyle/>
          <a:p>
            <a:r>
              <a:rPr lang="en-US" dirty="0"/>
              <a:t>Information pulled across from other documents will appear green until you have acknowledged them as correct, then they will turn purple</a:t>
            </a:r>
            <a:endParaRPr lang="en-GB" dirty="0"/>
          </a:p>
          <a:p>
            <a:r>
              <a:rPr lang="en-GB" dirty="0"/>
              <a:t>Remember – green or purple text means not saved – will only be saved if text is black</a:t>
            </a:r>
          </a:p>
          <a:p>
            <a:r>
              <a:rPr lang="en-GB" dirty="0"/>
              <a:t>Some fields will automatically appear in future documents, so it is important to consider carefully what you add to these sections:</a:t>
            </a:r>
          </a:p>
          <a:p>
            <a:pPr marL="0" indent="0">
              <a:buNone/>
            </a:pPr>
            <a:r>
              <a:rPr lang="en-GB" dirty="0"/>
              <a:t>	</a:t>
            </a:r>
            <a:r>
              <a:rPr lang="en-GB" i="1" dirty="0"/>
              <a:t>PT Goals</a:t>
            </a:r>
          </a:p>
          <a:p>
            <a:pPr marL="0" indent="0">
              <a:buNone/>
            </a:pPr>
            <a:r>
              <a:rPr lang="en-GB" i="1" dirty="0"/>
              <a:t>	PT summary</a:t>
            </a:r>
          </a:p>
          <a:p>
            <a:pPr marL="0" indent="0">
              <a:buNone/>
            </a:pPr>
            <a:r>
              <a:rPr lang="en-GB" i="1" dirty="0"/>
              <a:t>	PT Timeline</a:t>
            </a:r>
          </a:p>
          <a:p>
            <a:pPr marL="0" indent="0">
              <a:buNone/>
            </a:pPr>
            <a:endParaRPr lang="en-GB" i="1" dirty="0"/>
          </a:p>
          <a:p>
            <a:endParaRPr lang="en-GB" dirty="0"/>
          </a:p>
        </p:txBody>
      </p:sp>
    </p:spTree>
    <p:extLst>
      <p:ext uri="{BB962C8B-B14F-4D97-AF65-F5344CB8AC3E}">
        <p14:creationId xmlns:p14="http://schemas.microsoft.com/office/powerpoint/2010/main" val="29720736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7043D-C79F-5630-E974-11EBF3474463}"/>
              </a:ext>
            </a:extLst>
          </p:cNvPr>
          <p:cNvSpPr>
            <a:spLocks noGrp="1"/>
          </p:cNvSpPr>
          <p:nvPr>
            <p:ph type="title"/>
          </p:nvPr>
        </p:nvSpPr>
        <p:spPr/>
        <p:txBody>
          <a:bodyPr/>
          <a:lstStyle/>
          <a:p>
            <a:r>
              <a:rPr lang="en-GB" dirty="0"/>
              <a:t>AHP Summary</a:t>
            </a:r>
          </a:p>
        </p:txBody>
      </p:sp>
      <p:pic>
        <p:nvPicPr>
          <p:cNvPr id="5" name="Content Placeholder 4">
            <a:extLst>
              <a:ext uri="{FF2B5EF4-FFF2-40B4-BE49-F238E27FC236}">
                <a16:creationId xmlns:a16="http://schemas.microsoft.com/office/drawing/2014/main" id="{D0E842E6-BB3D-904A-9F25-1880F780D34E}"/>
              </a:ext>
            </a:extLst>
          </p:cNvPr>
          <p:cNvPicPr>
            <a:picLocks noGrp="1" noChangeAspect="1"/>
          </p:cNvPicPr>
          <p:nvPr>
            <p:ph idx="1"/>
          </p:nvPr>
        </p:nvPicPr>
        <p:blipFill>
          <a:blip r:embed="rId2"/>
          <a:srcRect r="37471" b="35728"/>
          <a:stretch/>
        </p:blipFill>
        <p:spPr>
          <a:xfrm>
            <a:off x="1403648" y="1417638"/>
            <a:ext cx="6102612" cy="3528392"/>
          </a:xfrm>
        </p:spPr>
      </p:pic>
      <p:sp>
        <p:nvSpPr>
          <p:cNvPr id="6" name="TextBox 5">
            <a:extLst>
              <a:ext uri="{FF2B5EF4-FFF2-40B4-BE49-F238E27FC236}">
                <a16:creationId xmlns:a16="http://schemas.microsoft.com/office/drawing/2014/main" id="{BDEC31B3-6826-F736-F99A-FB2C6094727C}"/>
              </a:ext>
            </a:extLst>
          </p:cNvPr>
          <p:cNvSpPr txBox="1"/>
          <p:nvPr/>
        </p:nvSpPr>
        <p:spPr>
          <a:xfrm>
            <a:off x="1043608" y="5157192"/>
            <a:ext cx="7200800" cy="1200329"/>
          </a:xfrm>
          <a:prstGeom prst="rect">
            <a:avLst/>
          </a:prstGeom>
          <a:noFill/>
        </p:spPr>
        <p:txBody>
          <a:bodyPr wrap="square" rtlCol="0">
            <a:spAutoFit/>
          </a:bodyPr>
          <a:lstStyle/>
          <a:p>
            <a:pPr marL="285750" indent="-285750">
              <a:buFont typeface="Arial" panose="020B0604020202020204" pitchFamily="34" charset="0"/>
              <a:buChar char="•"/>
            </a:pPr>
            <a:r>
              <a:rPr lang="en-GB" dirty="0"/>
              <a:t>Compiled from information inputted on previously completed documents </a:t>
            </a:r>
          </a:p>
          <a:p>
            <a:pPr marL="285750" indent="-285750">
              <a:buFont typeface="Arial" panose="020B0604020202020204" pitchFamily="34" charset="0"/>
              <a:buChar char="•"/>
            </a:pPr>
            <a:r>
              <a:rPr lang="en-GB" dirty="0"/>
              <a:t>Separate handover also created on stepdown and included as PDF in PENS Discharge summary</a:t>
            </a:r>
          </a:p>
        </p:txBody>
      </p:sp>
    </p:spTree>
    <p:extLst>
      <p:ext uri="{BB962C8B-B14F-4D97-AF65-F5344CB8AC3E}">
        <p14:creationId xmlns:p14="http://schemas.microsoft.com/office/powerpoint/2010/main" val="36703641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315</TotalTime>
  <Words>828</Words>
  <Application>Microsoft Office PowerPoint</Application>
  <PresentationFormat>On-screen Show (4:3)</PresentationFormat>
  <Paragraphs>82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Critical Care Physiotherapy Documentation on Phillips ICCA</vt:lpstr>
      <vt:lpstr>Documentation Flowchart</vt:lpstr>
      <vt:lpstr> PT: Initial Assessment</vt:lpstr>
      <vt:lpstr>PT: Initial Assessment</vt:lpstr>
      <vt:lpstr>Important notes</vt:lpstr>
      <vt:lpstr>Therapies: Short Clinical Assessment (Admission)</vt:lpstr>
      <vt:lpstr>Therapies: Short Clinical Assessment (Admission)</vt:lpstr>
      <vt:lpstr>Important notes</vt:lpstr>
      <vt:lpstr>PT: Comprehensive Clinical Assessment</vt:lpstr>
      <vt:lpstr>PT Comprehensive Clinical  Assessment</vt:lpstr>
      <vt:lpstr>Important notes</vt:lpstr>
      <vt:lpstr>PT: Ongoing Assessment and Treatment</vt:lpstr>
      <vt:lpstr>PT: Ongoing Assessment and Treatment</vt:lpstr>
      <vt:lpstr>Important notes</vt:lpstr>
      <vt:lpstr>MDT: ICU Therapies Weekly MDT (AUH)</vt:lpstr>
      <vt:lpstr>MDT: ICU Therapies Weekly MDT (AUH)</vt:lpstr>
      <vt:lpstr>MDT: ICU Therapies Weekly MDT (AUH)</vt:lpstr>
      <vt:lpstr>PT/SLT: Tracheostomy Weaning and Rehabilitation</vt:lpstr>
      <vt:lpstr>PT/SLT: Tracheostomy Weaning and Rehabilitation</vt:lpstr>
      <vt:lpstr>PT/SLT: Tracheostomy Weaning and Rehabilitation</vt:lpstr>
      <vt:lpstr>PT/SLT: Tracheostomy Weaning and Rehabilitation</vt:lpstr>
      <vt:lpstr>Important notes</vt:lpstr>
      <vt:lpstr>Tracheostomy MDT Meeting</vt:lpstr>
      <vt:lpstr>Tracheostomy MDT Meeting</vt:lpstr>
      <vt:lpstr>Important notes</vt:lpstr>
      <vt:lpstr>AHP Summary</vt:lpstr>
    </vt:vector>
  </TitlesOfParts>
  <Company>Aintree University Hospital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Care Physiotherapy Documentation</dc:title>
  <dc:creator>EMMA WARING</dc:creator>
  <cp:lastModifiedBy>EMMA WARING</cp:lastModifiedBy>
  <cp:revision>19</cp:revision>
  <dcterms:created xsi:type="dcterms:W3CDTF">2023-09-18T17:16:00Z</dcterms:created>
  <dcterms:modified xsi:type="dcterms:W3CDTF">2025-11-17T18:02:49Z</dcterms:modified>
</cp:coreProperties>
</file>